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</p:sldMasterIdLst>
  <p:notesMasterIdLst>
    <p:notesMasterId r:id="rId76"/>
  </p:notesMasterIdLst>
  <p:handoutMasterIdLst>
    <p:handoutMasterId r:id="rId77"/>
  </p:handoutMasterIdLst>
  <p:sldIdLst>
    <p:sldId id="256" r:id="rId3"/>
    <p:sldId id="363" r:id="rId4"/>
    <p:sldId id="276" r:id="rId5"/>
    <p:sldId id="274" r:id="rId6"/>
    <p:sldId id="260" r:id="rId7"/>
    <p:sldId id="367" r:id="rId8"/>
    <p:sldId id="333" r:id="rId9"/>
    <p:sldId id="266" r:id="rId10"/>
    <p:sldId id="268" r:id="rId11"/>
    <p:sldId id="278" r:id="rId12"/>
    <p:sldId id="277" r:id="rId13"/>
    <p:sldId id="279" r:id="rId14"/>
    <p:sldId id="272" r:id="rId15"/>
    <p:sldId id="368" r:id="rId16"/>
    <p:sldId id="283" r:id="rId17"/>
    <p:sldId id="321" r:id="rId18"/>
    <p:sldId id="298" r:id="rId19"/>
    <p:sldId id="310" r:id="rId20"/>
    <p:sldId id="381" r:id="rId21"/>
    <p:sldId id="380" r:id="rId22"/>
    <p:sldId id="313" r:id="rId23"/>
    <p:sldId id="369" r:id="rId24"/>
    <p:sldId id="314" r:id="rId25"/>
    <p:sldId id="315" r:id="rId26"/>
    <p:sldId id="318" r:id="rId27"/>
    <p:sldId id="319" r:id="rId28"/>
    <p:sldId id="317" r:id="rId29"/>
    <p:sldId id="270" r:id="rId30"/>
    <p:sldId id="301" r:id="rId31"/>
    <p:sldId id="354" r:id="rId32"/>
    <p:sldId id="302" r:id="rId33"/>
    <p:sldId id="303" r:id="rId34"/>
    <p:sldId id="304" r:id="rId35"/>
    <p:sldId id="322" r:id="rId36"/>
    <p:sldId id="370" r:id="rId37"/>
    <p:sldId id="348" r:id="rId38"/>
    <p:sldId id="326" r:id="rId39"/>
    <p:sldId id="372" r:id="rId40"/>
    <p:sldId id="347" r:id="rId41"/>
    <p:sldId id="374" r:id="rId42"/>
    <p:sldId id="376" r:id="rId43"/>
    <p:sldId id="349" r:id="rId44"/>
    <p:sldId id="375" r:id="rId45"/>
    <p:sldId id="350" r:id="rId46"/>
    <p:sldId id="346" r:id="rId47"/>
    <p:sldId id="364" r:id="rId48"/>
    <p:sldId id="351" r:id="rId49"/>
    <p:sldId id="352" r:id="rId50"/>
    <p:sldId id="366" r:id="rId51"/>
    <p:sldId id="379" r:id="rId52"/>
    <p:sldId id="324" r:id="rId53"/>
    <p:sldId id="332" r:id="rId54"/>
    <p:sldId id="339" r:id="rId55"/>
    <p:sldId id="336" r:id="rId56"/>
    <p:sldId id="334" r:id="rId57"/>
    <p:sldId id="335" r:id="rId58"/>
    <p:sldId id="343" r:id="rId59"/>
    <p:sldId id="340" r:id="rId60"/>
    <p:sldId id="377" r:id="rId61"/>
    <p:sldId id="344" r:id="rId62"/>
    <p:sldId id="356" r:id="rId63"/>
    <p:sldId id="355" r:id="rId64"/>
    <p:sldId id="359" r:id="rId65"/>
    <p:sldId id="357" r:id="rId66"/>
    <p:sldId id="358" r:id="rId67"/>
    <p:sldId id="360" r:id="rId68"/>
    <p:sldId id="361" r:id="rId69"/>
    <p:sldId id="307" r:id="rId70"/>
    <p:sldId id="362" r:id="rId71"/>
    <p:sldId id="305" r:id="rId72"/>
    <p:sldId id="331" r:id="rId73"/>
    <p:sldId id="378" r:id="rId74"/>
    <p:sldId id="259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8"/>
    <p:restoredTop sz="86398"/>
  </p:normalViewPr>
  <p:slideViewPr>
    <p:cSldViewPr snapToGrid="0" snapToObjects="1">
      <p:cViewPr varScale="1">
        <p:scale>
          <a:sx n="136" d="100"/>
          <a:sy n="136" d="100"/>
        </p:scale>
        <p:origin x="248" y="2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97" d="100"/>
          <a:sy n="197" d="100"/>
        </p:scale>
        <p:origin x="70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24F41-D8CC-6B40-A33B-C245B7969A51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25CE6-0EF6-5145-A965-825A3D108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21D2D-B513-3346-BEB1-EFD1E3C9B068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41CAF-6D86-284C-9C70-48FBC866D4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480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8257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那么，观测数据通常有什么特点呢？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40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何时（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何地（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何事（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何因（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何人（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。这里我们不是搞新闻，没有主角，所以不用关心原因和地点，只需要三个要素：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： 主体标识，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：时间戳，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：观测值是什么。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当然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这样的描述是比较宽泛的，这里的三要素也有广义与狭义之分。</a:t>
            </a:r>
          </a:p>
          <a:p>
            <a:r>
              <a:rPr kumimoji="1" lang="en-US" altLang="zh-CN" dirty="0"/>
              <a:t>Who</a:t>
            </a:r>
            <a:r>
              <a:rPr kumimoji="1" lang="zh-CN" altLang="en-US" dirty="0"/>
              <a:t> ，主体标识是什么，那么可能是一个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，当然也有可能就是一堆标签，比如谁谁是在哪里用什么设备进行的观测。</a:t>
            </a:r>
            <a:endParaRPr kumimoji="1" lang="en-US" altLang="zh-CN" dirty="0"/>
          </a:p>
          <a:p>
            <a:r>
              <a:rPr kumimoji="1" lang="en-US" altLang="zh-CN" dirty="0"/>
              <a:t>What</a:t>
            </a:r>
            <a:r>
              <a:rPr kumimoji="1" lang="zh-CN" altLang="en-US" dirty="0"/>
              <a:t>，测量出来的结果是什么，狭义的经典的测量值就是一个数值，实际在计算机表示时，我们可能会用一个双精度浮点数。 当然广义来看</a:t>
            </a:r>
            <a:endParaRPr kumimoji="1" lang="en-US" altLang="zh-CN" dirty="0"/>
          </a:p>
          <a:p>
            <a:r>
              <a:rPr kumimoji="1" lang="zh-CN" altLang="en-US" dirty="0"/>
              <a:t>时间戳我们是玩不出什么花样来的，在计算机里通常就是用</a:t>
            </a:r>
            <a:r>
              <a:rPr kumimoji="1" lang="en-US" altLang="zh-CN" dirty="0"/>
              <a:t>int32/int64</a:t>
            </a:r>
            <a:r>
              <a:rPr kumimoji="1" lang="zh-CN" altLang="en-US" dirty="0"/>
              <a:t>的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 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来表示的。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3402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什么样的数据是时序数据，让我们来看两张表，这两张表都是三要素俱全，主体：用户名，指标：年龄</a:t>
            </a:r>
            <a:r>
              <a:rPr kumimoji="1" lang="en-US" altLang="zh-CN" dirty="0"/>
              <a:t>/</a:t>
            </a:r>
            <a:r>
              <a:rPr kumimoji="1" lang="zh-CN" altLang="en-US" dirty="0"/>
              <a:t>体重之类，以及一个时间戳。</a:t>
            </a:r>
            <a:endParaRPr kumimoji="1" lang="en-US" altLang="zh-CN" dirty="0"/>
          </a:p>
          <a:p>
            <a:r>
              <a:rPr kumimoji="1" lang="zh-CN" altLang="en-US" dirty="0"/>
              <a:t>但是，左边这个表，一看就不是时间序列数据。右边这个，就算时间序列数据。因为它有 *序列*，随时间变化的体重。所以通常我们判断一张表是不是时序数据表，一个简单的标准就是 时间戳，是不是，或者，能不能作为主键一部分。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737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让我们来看一个具体的例子：数据库监控。在经典的关系模型下，如果我们要用关系型数据库自己手撸一个数据库监控系统，设计出来的表大概就会是长这个样子的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时序数据往往呈现出这样的形式。做数据仓库的朋友肯定看上去特别眼熟，这不就是事实表吗：维度列，指标列。 一点没错，我们收集时序数据往往是为了进行分析。通常我们在数仓里进行的分析，就是在不同维度上，对各种指标进行聚合。</a:t>
            </a:r>
            <a:endParaRPr kumimoji="1" lang="en-US" altLang="zh-CN" dirty="0"/>
          </a:p>
          <a:p>
            <a:r>
              <a:rPr kumimoji="1" lang="zh-CN" altLang="en-US" dirty="0"/>
              <a:t>所以我们看到</a:t>
            </a:r>
            <a:endParaRPr kumimoji="1" lang="en-US" altLang="zh-CN" dirty="0"/>
          </a:p>
          <a:p>
            <a:r>
              <a:rPr kumimoji="1" lang="zh-CN" altLang="en-US" dirty="0"/>
              <a:t>实际上这背后的故事就是：我们是为了干什么而去观测，去衡量，去测量，拿到的这些</a:t>
            </a:r>
            <a:r>
              <a:rPr kumimoji="1" lang="en-US" altLang="zh-CN" dirty="0"/>
              <a:t>measurement</a:t>
            </a:r>
            <a:r>
              <a:rPr kumimoji="1" lang="zh-CN" altLang="en-US" dirty="0"/>
              <a:t>的。只有通过对这些原始数据进行分析，我们才能对事物形成正确的认知，有扎实的决策依据，从而去 </a:t>
            </a:r>
            <a:r>
              <a:rPr kumimoji="1" lang="en-US" altLang="zh-CN" dirty="0"/>
              <a:t>Manage</a:t>
            </a:r>
            <a:r>
              <a:rPr kumimoji="1" lang="zh-CN" altLang="en-US" dirty="0"/>
              <a:t> 一样东西。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So far so good, </a:t>
            </a:r>
            <a:r>
              <a:rPr kumimoji="1" lang="zh-CN" altLang="en-US" dirty="0"/>
              <a:t>看上去都没什么问题，很多业务，很多场景都是用这样的模型解决的。但其实，如果你真的把数据存成这个样子，在一些场景下，其实也是有不少问题的，例如：监控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277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我们程序员经常会和软件监控打交道，但监控可不仅仅是这些：关注股价，遥测火箭的位置，各种实时“智慧大屏”，都是某种意义上的“监控”。 监控是一个很重要的场景，甚至可以认为是时序数据库的核心场景。最早的一批时序数据库产品往往都和监控有密切的关系，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OpenTSDB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监控场景的时序数据有什么特点嗯？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838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所以，我们立刻就会发现，如果我们真的把指标数据存储为一张大的事实表，存储就会爆炸了。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829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solidFill>
                  <a:srgbClr val="3B454E"/>
                </a:solidFill>
                <a:latin typeface="Roboto" panose="02000000000000000000" pitchFamily="2" charset="0"/>
              </a:rPr>
              <a:t>如果每张表存储多个同类监控指标，例如</a:t>
            </a:r>
            <a:r>
              <a:rPr lang="en-US" altLang="zh-CN" sz="1200" b="1" dirty="0">
                <a:solidFill>
                  <a:srgbClr val="3B454E"/>
                </a:solidFill>
                <a:latin typeface="Roboto" panose="02000000000000000000" pitchFamily="2" charset="0"/>
              </a:rPr>
              <a:t>8</a:t>
            </a:r>
            <a:r>
              <a:rPr lang="zh-CN" altLang="en-US" sz="1200" b="1" dirty="0">
                <a:solidFill>
                  <a:srgbClr val="3B454E"/>
                </a:solidFill>
                <a:latin typeface="Roboto" panose="02000000000000000000" pitchFamily="2" charset="0"/>
              </a:rPr>
              <a:t>个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平均每条记录为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12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字节，每天的监控数据量也需要约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1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00GiB</a:t>
            </a:r>
            <a:r>
              <a:rPr lang="zh-CN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空间。</a:t>
            </a:r>
            <a:endParaRPr lang="en-US" altLang="zh-CN" b="1" dirty="0">
              <a:solidFill>
                <a:srgbClr val="FF0000"/>
              </a:solidFill>
              <a:latin typeface="Roboto" panose="02000000000000000000" pitchFamily="2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如果我们对监控领域的数据进行分析，会发现每个样本点尽管本质上存储为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16</a:t>
            </a:r>
            <a:r>
              <a:rPr lang="zh-CN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个字节，但通过压缩的话，可以压缩到每个样本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～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字节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虽然说现在硬盘很便宜，每天</a:t>
            </a:r>
            <a:r>
              <a:rPr kumimoji="1" lang="en-US" altLang="zh-CN" dirty="0"/>
              <a:t>100GB</a:t>
            </a:r>
            <a:r>
              <a:rPr kumimoji="1" lang="zh-CN" altLang="en-US" dirty="0"/>
              <a:t>看上去好像也可以勉强接受了，但这就跟肥胖有很多并发症一样：高血压，脂肪肝。这个空间占用仍然是难以接受的。</a:t>
            </a:r>
            <a:endParaRPr kumimoji="1" lang="en-US" altLang="zh-CN" dirty="0"/>
          </a:p>
          <a:p>
            <a:r>
              <a:rPr kumimoji="1" lang="en-US" altLang="zh-CN" dirty="0"/>
              <a:t>10GB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IO</a:t>
            </a:r>
            <a:r>
              <a:rPr kumimoji="1" lang="zh-CN" altLang="en-US" dirty="0"/>
              <a:t>开销和</a:t>
            </a:r>
            <a:r>
              <a:rPr kumimoji="1" lang="en-US" altLang="zh-CN" dirty="0"/>
              <a:t>300GB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IO</a:t>
            </a:r>
            <a:r>
              <a:rPr kumimoji="1" lang="zh-CN" altLang="en-US" dirty="0"/>
              <a:t>开销，性能表现自然不可同日而语。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532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5350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一个新的时间序列样本到来，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会进行判断，分类处理。最好的情况，最坏的情况。</a:t>
            </a:r>
            <a:endParaRPr kumimoji="1" lang="en-US" altLang="zh-CN" dirty="0"/>
          </a:p>
          <a:p>
            <a:r>
              <a:rPr kumimoji="1" lang="zh-CN" altLang="en-US" dirty="0"/>
              <a:t>双重差分编码是基于这样一个假设，变长整数编码（业务的流量通常是均匀稳定的）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046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一个新的时间序列样本到来，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会进行判断，分类处理。最好的情况，最坏的情况。</a:t>
            </a:r>
            <a:endParaRPr kumimoji="1" lang="en-US" altLang="zh-CN" dirty="0"/>
          </a:p>
          <a:p>
            <a:r>
              <a:rPr kumimoji="1" lang="zh-CN" altLang="en-US" dirty="0"/>
              <a:t>双重差分编码是基于这样一个假设，变长整数编码（业务的流量通常是均匀稳定的）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757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简单自我介绍一下，和姚总一样，我也是搞</a:t>
            </a:r>
            <a:r>
              <a:rPr kumimoji="1" lang="en-US" altLang="zh-CN" dirty="0"/>
              <a:t>PostgreSQL</a:t>
            </a:r>
            <a:r>
              <a:rPr kumimoji="1" lang="zh-CN" altLang="en-US" dirty="0"/>
              <a:t>的。</a:t>
            </a:r>
            <a:endParaRPr kumimoji="1" lang="en-US" altLang="zh-CN" dirty="0"/>
          </a:p>
          <a:p>
            <a:r>
              <a:rPr kumimoji="1" lang="zh-CN" altLang="en-US" dirty="0"/>
              <a:t>我也是一个开箱即用的</a:t>
            </a:r>
            <a:r>
              <a:rPr kumimoji="1" lang="en-US" altLang="zh-CN" dirty="0"/>
              <a:t>PG</a:t>
            </a:r>
            <a:r>
              <a:rPr kumimoji="1" lang="zh-CN" altLang="en-US" dirty="0"/>
              <a:t>数据库发行版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Pigsty</a:t>
            </a:r>
            <a:r>
              <a:rPr kumimoji="1" lang="zh-CN" altLang="en-US" dirty="0"/>
              <a:t> 的作者。 当然，搞</a:t>
            </a:r>
            <a:r>
              <a:rPr kumimoji="1" lang="en-US" altLang="zh-CN" dirty="0"/>
              <a:t>PG</a:t>
            </a:r>
            <a:r>
              <a:rPr kumimoji="1" lang="zh-CN" altLang="en-US" dirty="0"/>
              <a:t>的跑时序数据库怎么跑时序专场了呢。我也很想</a:t>
            </a:r>
            <a:r>
              <a:rPr kumimoji="1" lang="en-US" altLang="zh-CN" dirty="0"/>
              <a:t>……</a:t>
            </a:r>
            <a:r>
              <a:rPr kumimoji="1" lang="zh-CN" altLang="en-US" dirty="0"/>
              <a:t>，但是应姚总邀请，我这次还是来聊聊另一个非常经典的时序数据库</a:t>
            </a:r>
            <a:r>
              <a:rPr kumimoji="1" lang="en-US" altLang="zh-CN" dirty="0"/>
              <a:t>——Prometheus</a:t>
            </a:r>
          </a:p>
          <a:p>
            <a:r>
              <a:rPr kumimoji="1" lang="zh-CN" altLang="en-US" dirty="0"/>
              <a:t>也是为时序数据库这个会场补上一块拼图。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778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使用关系模型表达时序数据，数据压缩这件事并不一定不能解决，举个例子，</a:t>
            </a:r>
            <a:r>
              <a:rPr kumimoji="1" lang="en-US" altLang="zh-CN" dirty="0" err="1"/>
              <a:t>TimescaleDB</a:t>
            </a:r>
            <a:r>
              <a:rPr kumimoji="1" lang="zh-CN" altLang="en-US" dirty="0"/>
              <a:t>，和</a:t>
            </a:r>
            <a:r>
              <a:rPr kumimoji="1" lang="en-US" altLang="zh-CN" dirty="0" err="1"/>
              <a:t>MatrixDB</a:t>
            </a:r>
            <a:r>
              <a:rPr kumimoji="1" lang="zh-CN" altLang="en-US" dirty="0"/>
              <a:t>，使用的就是关系模型。</a:t>
            </a:r>
            <a:endParaRPr kumimoji="1" lang="en-US" altLang="zh-CN" dirty="0"/>
          </a:p>
          <a:p>
            <a:r>
              <a:rPr kumimoji="1" lang="zh-CN" altLang="en-US" dirty="0"/>
              <a:t>但是在底层，使用诸如列存，分区分块压缩的方式，也可以起到类似的效果。</a:t>
            </a:r>
            <a:endParaRPr kumimoji="1" lang="en-US" altLang="zh-CN" dirty="0"/>
          </a:p>
          <a:p>
            <a:r>
              <a:rPr kumimoji="1" lang="zh-CN" altLang="en-US" dirty="0"/>
              <a:t>如果说，存储效率，写入性能这些问题还可以通过一系列的优化解决。那么查询编写，或者说查询语言的表达能力，关系模型就真的显得力不从心了。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560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如果说，存储效率，写入性能这些问题还可以通过一系列的优化解决。那么查询编写，或者说查询语言的表达能力，关系模型就真的显得力不从心了。</a:t>
            </a:r>
            <a:endParaRPr kumimoji="1" lang="en-US" altLang="zh-CN" dirty="0"/>
          </a:p>
          <a:p>
            <a:r>
              <a:rPr kumimoji="1" lang="zh-CN" altLang="en-US" dirty="0"/>
              <a:t>有一个很好的例子可以作为引子。在</a:t>
            </a:r>
            <a:r>
              <a:rPr kumimoji="1" lang="en-US" altLang="zh-CN" dirty="0"/>
              <a:t>DDIA</a:t>
            </a:r>
            <a:r>
              <a:rPr kumimoji="1" lang="zh-CN" altLang="en-US" dirty="0"/>
              <a:t>这本书第二章里介绍图数据模型时用了这样一个例子。如右图所示的一张图，分别存储在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与</a:t>
            </a:r>
            <a:r>
              <a:rPr kumimoji="1" lang="en-US" altLang="zh-CN" dirty="0"/>
              <a:t>PostgreSQL</a:t>
            </a:r>
            <a:r>
              <a:rPr kumimoji="1" lang="zh-CN" altLang="en-US" dirty="0"/>
              <a:t>中。在</a:t>
            </a:r>
            <a:r>
              <a:rPr kumimoji="1" lang="en-US" altLang="zh-CN" dirty="0"/>
              <a:t>Noe4J</a:t>
            </a:r>
            <a:r>
              <a:rPr kumimoji="1" lang="zh-CN" altLang="en-US" dirty="0"/>
              <a:t>中表示为原生图数据模型，在</a:t>
            </a:r>
            <a:r>
              <a:rPr kumimoji="1" lang="en-US" altLang="zh-CN" dirty="0"/>
              <a:t>PG</a:t>
            </a:r>
            <a:r>
              <a:rPr kumimoji="1" lang="zh-CN" altLang="en-US" dirty="0"/>
              <a:t>中则以顶点表和边表的方式模拟。</a:t>
            </a:r>
            <a:endParaRPr kumimoji="1" lang="en-US" altLang="zh-CN" dirty="0"/>
          </a:p>
          <a:p>
            <a:r>
              <a:rPr kumimoji="1" lang="zh-CN" altLang="en-US" dirty="0"/>
              <a:t>现在我们提出一个问题：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找到所有从美国移民到欧洲的人的名字。 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Cypher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这种原生的图模型查询语言，这个问题可以很清晰的用两行语句表示出来。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但是，如果我们试图用关系模型来模拟这个查询，事情就会立刻变得棘手起来。例如，某个节点需要未知次数的关联才能与另一个节点关联，那么这样的查询怎么写？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PostgreSQL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Recursive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的递归查询语法来实现这种功能。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可不可以解决这种问题，可以，但是我们耗费的心智成本是天差地别的。而同样的情况也出现在监控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时序数据领域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98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现在让我们用数据库监控为例，最简单的例子，假如你现在想查看所有</a:t>
            </a:r>
            <a:r>
              <a:rPr kumimoji="1" lang="en-US" altLang="zh-CN" dirty="0"/>
              <a:t>PostgreSQL</a:t>
            </a:r>
            <a:r>
              <a:rPr kumimoji="1" lang="zh-CN" altLang="en-US" dirty="0"/>
              <a:t>实例的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使用 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，你只需要</a:t>
            </a:r>
            <a:r>
              <a:rPr kumimoji="1" lang="en-US" altLang="zh-CN" dirty="0"/>
              <a:t>……</a:t>
            </a:r>
            <a:r>
              <a:rPr kumimoji="1" lang="zh-CN" altLang="en-US" dirty="0"/>
              <a:t>，但如果你的数据保存在刚才说的那种大宽表里，或者进行高规范化拆分的两三张小表里，那么相应的</a:t>
            </a:r>
            <a:r>
              <a:rPr kumimoji="1" lang="en-US" altLang="zh-CN" dirty="0"/>
              <a:t>SQL</a:t>
            </a:r>
            <a:r>
              <a:rPr kumimoji="1" lang="zh-CN" altLang="en-US" dirty="0"/>
              <a:t>查询就看上去臃肿多了</a:t>
            </a:r>
            <a:endParaRPr kumimoji="1" lang="en-US" altLang="zh-CN" dirty="0"/>
          </a:p>
          <a:p>
            <a:r>
              <a:rPr kumimoji="1" lang="zh-CN" altLang="en-US" dirty="0"/>
              <a:t>而且，会有很多</a:t>
            </a:r>
            <a:r>
              <a:rPr kumimoji="1" lang="en-US" altLang="zh-CN" dirty="0"/>
              <a:t>Corner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 覆盖不到。比如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创建又消失，监控的时间序列不断陈旧过时，把这样的死时间序列查出来可能并不是我们想要的结果。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174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而随着我们的问题越来越复杂，</a:t>
            </a:r>
            <a:r>
              <a:rPr kumimoji="1" lang="en-US" altLang="zh-CN" dirty="0"/>
              <a:t>PromQL</a:t>
            </a:r>
            <a:r>
              <a:rPr kumimoji="1" lang="zh-CN" altLang="en-US" dirty="0"/>
              <a:t>与</a:t>
            </a:r>
            <a:r>
              <a:rPr kumimoji="1" lang="en-US" altLang="zh-CN" dirty="0"/>
              <a:t>SQL</a:t>
            </a:r>
            <a:r>
              <a:rPr kumimoji="1" lang="zh-CN" altLang="en-US" dirty="0"/>
              <a:t>的复杂程度也开始拉开距离。</a:t>
            </a:r>
            <a:endParaRPr kumimoji="1" lang="en-US" altLang="zh-CN" dirty="0"/>
          </a:p>
          <a:p>
            <a:r>
              <a:rPr kumimoji="1" lang="zh-CN" altLang="en-US" dirty="0"/>
              <a:t>要得到等价的结果，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的时序模型与关系模型复杂度有着天壤之别。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35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我们以一个为例。假设你现在有所有数据库事务计数器数据。 问你环境中每个集群过去一周的最大分钟</a:t>
            </a:r>
            <a:r>
              <a:rPr kumimoji="1" lang="en-US" altLang="zh-CN" dirty="0"/>
              <a:t>TPS</a:t>
            </a:r>
            <a:r>
              <a:rPr kumimoji="1" lang="zh-CN" altLang="en-US" dirty="0"/>
              <a:t>为多少？</a:t>
            </a:r>
            <a:endParaRPr kumimoji="1" lang="en-US" altLang="zh-CN" dirty="0"/>
          </a:p>
          <a:p>
            <a:r>
              <a:rPr kumimoji="1" lang="zh-CN" altLang="en-US" dirty="0"/>
              <a:t>这个问题很实际，要回答这样的问题，使用</a:t>
            </a:r>
            <a:r>
              <a:rPr kumimoji="1" lang="en-US" altLang="zh-CN" dirty="0"/>
              <a:t>PromQL</a:t>
            </a:r>
            <a:r>
              <a:rPr kumimoji="1" lang="zh-CN" altLang="en-US" dirty="0"/>
              <a:t>大概是这样一个流程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8655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我们现试着看一下这个指标，是一个计数器。那么我们首先取出对计数器最近一分钟的数据求导，就得到了每个数据库实例，的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指标。</a:t>
            </a:r>
            <a:endParaRPr kumimoji="1" lang="en-US" altLang="zh-CN" dirty="0"/>
          </a:p>
          <a:p>
            <a:r>
              <a:rPr kumimoji="1" lang="zh-CN" altLang="en-US" dirty="0"/>
              <a:t>有了实例的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指标之后，我们按照集群维度进行聚合：求和，就进一步得到了集群的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知道了集群的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之后，我们就可以很方便的回答这个问题了，首先，通过子查询，取出最近集群一周的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，然后使用 </a:t>
            </a:r>
            <a:r>
              <a:rPr kumimoji="1" lang="en-US" altLang="zh-CN" dirty="0" err="1"/>
              <a:t>max_over_time</a:t>
            </a:r>
            <a:r>
              <a:rPr kumimoji="1" lang="en-US" altLang="zh-CN" dirty="0"/>
              <a:t> </a:t>
            </a:r>
            <a:r>
              <a:rPr kumimoji="1" lang="zh-CN" altLang="en-US" dirty="0"/>
              <a:t>找到这一周里的最大值。最后还可以排个序，取</a:t>
            </a:r>
            <a:r>
              <a:rPr kumimoji="1" lang="en-US" altLang="zh-CN" dirty="0"/>
              <a:t>TOP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253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当然，像这样的过程还可以进一步简化。例如，刚才我们已经计算出了集群的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指标。我们完全可以在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里将起定义成一个现成的新指标存储起来。</a:t>
            </a:r>
            <a:endParaRPr kumimoji="1" lang="en-US" altLang="zh-CN" dirty="0"/>
          </a:p>
          <a:p>
            <a:r>
              <a:rPr kumimoji="1" lang="zh-CN" altLang="en-US" dirty="0"/>
              <a:t>这样后面的查询就可以直接拿集群</a:t>
            </a:r>
            <a:r>
              <a:rPr kumimoji="1" lang="en-US" altLang="zh-CN" dirty="0"/>
              <a:t>TPS</a:t>
            </a:r>
            <a:r>
              <a:rPr kumimoji="1" lang="zh-CN" altLang="en-US" dirty="0"/>
              <a:t>作为原始数据，于是刚才的分析过程变得更简单了。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66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试想一下，如果我们的监控时序数据是用关系模型表示的，例如上面这张表。那么写出来的</a:t>
            </a:r>
            <a:r>
              <a:rPr kumimoji="1" lang="en-US" altLang="zh-CN" dirty="0"/>
              <a:t>SQL</a:t>
            </a:r>
            <a:r>
              <a:rPr kumimoji="1" lang="zh-CN" altLang="en-US" dirty="0"/>
              <a:t>会有多蛋疼？</a:t>
            </a:r>
            <a:endParaRPr kumimoji="1" lang="en-US" altLang="zh-CN" dirty="0"/>
          </a:p>
          <a:p>
            <a:r>
              <a:rPr kumimoji="1" lang="en-US" altLang="zh-CN" dirty="0"/>
              <a:t>……</a:t>
            </a:r>
            <a:r>
              <a:rPr kumimoji="1" lang="zh-CN" altLang="en-US" dirty="0"/>
              <a:t> 所以说，关系模型对于</a:t>
            </a:r>
            <a:r>
              <a:rPr kumimoji="1" lang="en-US" altLang="zh-CN" dirty="0"/>
              <a:t>……</a:t>
            </a:r>
            <a:r>
              <a:rPr kumimoji="1" lang="zh-CN" altLang="en-US" dirty="0"/>
              <a:t>能不能解决？能，好不好使？确实不太方便。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302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刚才，我们介绍了使用关系模型表示时序数据的一些问题，也简单看了一下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是如何处理这些问题的，</a:t>
            </a:r>
            <a:endParaRPr kumimoji="1" lang="en-US" altLang="zh-CN" dirty="0"/>
          </a:p>
          <a:p>
            <a:r>
              <a:rPr kumimoji="1" lang="zh-CN" altLang="en-US" dirty="0"/>
              <a:t>那么接下来让我们进入第二个部分，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的数据模型。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Prometheus</a:t>
            </a:r>
            <a:r>
              <a:rPr kumimoji="1" lang="zh-CN" altLang="en-US" dirty="0"/>
              <a:t>的数据模型可以说是相当简洁直观了，如何表示一个时间序列呢？ 首先是指标名，对应着关系模型中的指标列。</a:t>
            </a:r>
            <a:endParaRPr kumimoji="1" lang="en-US" altLang="zh-CN" dirty="0"/>
          </a:p>
          <a:p>
            <a:r>
              <a:rPr kumimoji="1" lang="zh-CN" altLang="en-US" dirty="0"/>
              <a:t>标签，通常就是关系模型中的维度列，列名</a:t>
            </a:r>
            <a:r>
              <a:rPr kumimoji="1" lang="en-US" altLang="zh-CN" dirty="0"/>
              <a:t>+</a:t>
            </a:r>
            <a:r>
              <a:rPr kumimoji="1" lang="zh-CN" altLang="en-US" dirty="0"/>
              <a:t>列值。</a:t>
            </a:r>
            <a:endParaRPr kumimoji="1" lang="en-US" altLang="zh-CN" dirty="0"/>
          </a:p>
          <a:p>
            <a:r>
              <a:rPr kumimoji="1" lang="zh-CN" altLang="en-US" dirty="0"/>
              <a:t>指标和标签这两部分合起来，就构成了一个时间序列的唯一标识符。使用这个标识符，我们就可以取回时序数据。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00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监控指标表示为关系型事实表（大宽表模型），这里呢，一个监控指标，比如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pg_ins_tps</a:t>
            </a:r>
            <a:r>
              <a:rPr kumimoji="1" lang="en-US" altLang="zh-CN" dirty="0"/>
              <a:t> </a:t>
            </a:r>
            <a:r>
              <a:rPr kumimoji="1" lang="zh-CN" altLang="en-US" dirty="0"/>
              <a:t>如果已经确定下来，那么这个指标对应的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，也就确定了。比如这个指标，一定会有一个叫 </a:t>
            </a:r>
            <a:r>
              <a:rPr kumimoji="1" lang="en-US" altLang="zh-CN" dirty="0"/>
              <a:t>ins</a:t>
            </a:r>
            <a:r>
              <a:rPr kumimoji="1" lang="zh-CN" altLang="en-US" dirty="0"/>
              <a:t> 的标签。至于这个标签的内容是什么，那是各式各样的。每一组不同的标签，都表示一个单独的主体，代表一个时间序列。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46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这个监控系统，重度使用了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979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具有一组标签集合的时间序列共同构成了一个 指标（</a:t>
            </a:r>
            <a:r>
              <a:rPr kumimoji="1" lang="en-US" altLang="zh-CN" dirty="0"/>
              <a:t>Metric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09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Prometheus</a:t>
            </a:r>
            <a:r>
              <a:rPr kumimoji="1" lang="zh-CN" altLang="en-US" dirty="0"/>
              <a:t>这个模型简单而直观，如果我们把它翻译为关系模型的话，大概会是这个样子。我们有一张，数据表，所有的时间序列数据三元组都存在这里。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6526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我们可以看到，这是一个生产环境中实际出现的标签：包括几十个不同的</a:t>
            </a:r>
            <a:r>
              <a:rPr kumimoji="1" lang="en-US" altLang="zh-CN" dirty="0"/>
              <a:t>key</a:t>
            </a:r>
            <a:r>
              <a:rPr kumimoji="1" lang="zh-CN" altLang="en-US" dirty="0"/>
              <a:t>，以及相应的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尽管</a:t>
            </a:r>
            <a:r>
              <a:rPr kumimoji="1" lang="en-US" altLang="zh-CN" dirty="0" err="1"/>
              <a:t>kv</a:t>
            </a:r>
            <a:r>
              <a:rPr kumimoji="1" lang="zh-CN" altLang="en-US" dirty="0"/>
              <a:t>组合千变万化，但终究是</a:t>
            </a:r>
            <a:r>
              <a:rPr kumimoji="1" lang="en-US" altLang="zh-CN" dirty="0" err="1"/>
              <a:t>Enumarable</a:t>
            </a:r>
            <a:r>
              <a:rPr kumimoji="1" lang="zh-CN" altLang="en-US" dirty="0"/>
              <a:t>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462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这里必须提一下的是指标中的语法糖。指标的名字，也就是这里红色的 </a:t>
            </a:r>
            <a:r>
              <a:rPr kumimoji="1" lang="en-US" altLang="zh-CN" dirty="0" err="1"/>
              <a:t>pg_ins_tps</a:t>
            </a:r>
            <a:r>
              <a:rPr kumimoji="1" lang="zh-CN" altLang="en-US" dirty="0"/>
              <a:t>，其实本身也是一个特殊的标签。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951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所以，再简化一层的话，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的数据模型可以这样表示。它由两部分组成，用关系型的术语就是两张连接着的表。 在左侧，是时间序列的主体部分，使用动态</a:t>
            </a:r>
            <a:r>
              <a:rPr kumimoji="1" lang="en-US" altLang="zh-CN" dirty="0"/>
              <a:t>KV</a:t>
            </a:r>
            <a:r>
              <a:rPr kumimoji="1" lang="zh-CN" altLang="en-US" dirty="0"/>
              <a:t>结构来描述，在右侧是时间序列数据的样本数据部分，由纯粹的样本点</a:t>
            </a:r>
            <a:r>
              <a:rPr kumimoji="1" lang="en-US" altLang="zh-CN" dirty="0"/>
              <a:t>+id</a:t>
            </a:r>
            <a:r>
              <a:rPr kumimoji="1" lang="zh-CN" altLang="en-US" dirty="0"/>
              <a:t>构成。两者通过一个时间序列</a:t>
            </a:r>
            <a:r>
              <a:rPr kumimoji="1" lang="en-US" altLang="zh-CN" dirty="0"/>
              <a:t>ID</a:t>
            </a:r>
            <a:r>
              <a:rPr kumimoji="1" lang="zh-CN" altLang="en-US" dirty="0"/>
              <a:t>进行关联。</a:t>
            </a:r>
            <a:endParaRPr kumimoji="1" lang="en-US" altLang="zh-CN" dirty="0"/>
          </a:p>
          <a:p>
            <a:r>
              <a:rPr kumimoji="1" lang="zh-CN" altLang="en-US" dirty="0"/>
              <a:t>左侧的时间序列表，通过灵活的</a:t>
            </a:r>
            <a:r>
              <a:rPr kumimoji="1" lang="en-US" altLang="zh-CN" dirty="0"/>
              <a:t>JSON/KV</a:t>
            </a:r>
            <a:r>
              <a:rPr kumimoji="1" lang="zh-CN" altLang="en-US" dirty="0"/>
              <a:t>形式来描述监控的主体，而当我们想要取回主体对应的时序数据时，则可以通过左侧查询得到的主体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，在右侧的时序数据表中取回最终的数据。</a:t>
            </a:r>
            <a:endParaRPr kumimoji="1" lang="en-US" altLang="zh-CN" dirty="0"/>
          </a:p>
          <a:p>
            <a:r>
              <a:rPr kumimoji="1" lang="zh-CN" altLang="en-US" dirty="0"/>
              <a:t>说到底，就是从</a:t>
            </a:r>
            <a:r>
              <a:rPr kumimoji="1" lang="en-US" altLang="zh-CN" dirty="0"/>
              <a:t>KV</a:t>
            </a:r>
            <a:r>
              <a:rPr kumimoji="1" lang="zh-CN" altLang="en-US" dirty="0"/>
              <a:t>到样本数组，这是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的核心数据模型，这个设计与什么产品比较类似呢？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2237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其实我们会发现，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的数据模型与</a:t>
            </a:r>
            <a:r>
              <a:rPr kumimoji="1" lang="en-US" altLang="zh-CN" dirty="0" err="1"/>
              <a:t>Hbase</a:t>
            </a:r>
            <a:r>
              <a:rPr kumimoji="1" lang="zh-CN" altLang="en-US" dirty="0"/>
              <a:t>有点儿类似。首先，它是一个灵活的类似于关系型的表格结构。但是在这个表格中的每一个小格子（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），里面存储的却不是一个值，而是一组值。 </a:t>
            </a:r>
            <a:r>
              <a:rPr kumimoji="1" lang="en-US" altLang="zh-CN" dirty="0" err="1"/>
              <a:t>Hbase</a:t>
            </a:r>
            <a:r>
              <a:rPr kumimoji="1" lang="zh-CN" altLang="en-US" dirty="0"/>
              <a:t>中每一个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都会存储所有带有时间戳的历史数据。也就是说 ，每一个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的内容都是一个时间序列。</a:t>
            </a:r>
            <a:endParaRPr kumimoji="1" lang="en-US" altLang="zh-CN" dirty="0"/>
          </a:p>
          <a:p>
            <a:r>
              <a:rPr kumimoji="1" lang="zh-CN" altLang="en-US" dirty="0"/>
              <a:t>实际上，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最开始的</a:t>
            </a:r>
            <a:r>
              <a:rPr kumimoji="1" lang="en-US" altLang="zh-CN" dirty="0"/>
              <a:t>POC</a:t>
            </a:r>
            <a:r>
              <a:rPr kumimoji="1" lang="zh-CN" altLang="en-US" dirty="0"/>
              <a:t>就曾经设想过用这样的</a:t>
            </a:r>
            <a:r>
              <a:rPr kumimoji="1" lang="en-US" altLang="zh-CN" dirty="0"/>
              <a:t>KV</a:t>
            </a:r>
            <a:r>
              <a:rPr kumimoji="1" lang="zh-CN" altLang="en-US" dirty="0"/>
              <a:t>方式来存储时序数据，把整个标签集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串，再加上时间戳作为一个 </a:t>
            </a:r>
            <a:r>
              <a:rPr kumimoji="1" lang="en-US" altLang="zh-CN" dirty="0"/>
              <a:t>ROWKEY</a:t>
            </a:r>
            <a:r>
              <a:rPr kumimoji="1" lang="zh-CN" altLang="en-US" dirty="0"/>
              <a:t>，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则是样本值。当然这种方案因为糟糕的压缩表现而被立刻抛弃。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So much for the data mode. </a:t>
            </a:r>
            <a:r>
              <a:rPr kumimoji="1" lang="zh-CN" altLang="en-US" dirty="0"/>
              <a:t>上面我们简单介绍了一下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的数据模型。但一个巴掌拍不响，数据模型当然要搭配特定的查询语言才能发挥最大的效果。所以接下来，让我们看一看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DSL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PromQL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876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PromQL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Query Language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内置的数据查询语言，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PromQL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这是一种非常方便的计算器式的查询语言。广泛存在于以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为核心的监控体系中。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645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先来看看 </a:t>
            </a:r>
            <a:r>
              <a:rPr kumimoji="1" lang="en-US" altLang="zh-CN" dirty="0"/>
              <a:t>PromQL</a:t>
            </a:r>
            <a:r>
              <a:rPr kumimoji="1" lang="zh-CN" altLang="en-US" dirty="0"/>
              <a:t> 最简单的用法，单指标查询。</a:t>
            </a:r>
            <a:endParaRPr kumimoji="1" lang="en-US" altLang="zh-CN" dirty="0"/>
          </a:p>
          <a:p>
            <a:r>
              <a:rPr kumimoji="1" lang="zh-CN" altLang="en-US" dirty="0"/>
              <a:t>接下来，既然是时序模型，自然少不得与时间打交道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22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在指标后面加</a:t>
            </a:r>
            <a:r>
              <a:rPr kumimoji="1" lang="en-US" altLang="zh-CN" dirty="0"/>
              <a:t>@</a:t>
            </a:r>
            <a:r>
              <a:rPr kumimoji="1" lang="zh-CN" altLang="en-US" dirty="0"/>
              <a:t>，就可以查询特定时间点的指标。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当然</a:t>
            </a:r>
            <a:r>
              <a:rPr kumimoji="1" lang="en-US" altLang="zh-CN" dirty="0"/>
              <a:t>,</a:t>
            </a:r>
            <a:r>
              <a:rPr kumimoji="1" lang="zh-CN" altLang="en-US" dirty="0"/>
              <a:t>我们能查询特定一个时间点的值，自然也就可以查询指标的一个子集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5144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使用花括号表示的 维度筛选 语法，几乎不用解释你就能明白是干什么的。例如，</a:t>
            </a:r>
            <a:r>
              <a:rPr kumimoji="1" lang="en-US" altLang="zh-CN" dirty="0" err="1"/>
              <a:t>cls</a:t>
            </a:r>
            <a:r>
              <a:rPr kumimoji="1" lang="en-US" altLang="zh-CN" dirty="0"/>
              <a:t> = pg-test </a:t>
            </a:r>
            <a:r>
              <a:rPr kumimoji="1" lang="zh-CN" altLang="en-US" dirty="0"/>
              <a:t>就筛选出了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当然，除了使用最简单的等值筛选，我们还可以使用更为强大的正则表达式匹配。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432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那么，搞</a:t>
            </a:r>
            <a:r>
              <a:rPr kumimoji="1" lang="en-US" altLang="zh-CN" dirty="0"/>
              <a:t>PG</a:t>
            </a:r>
            <a:r>
              <a:rPr kumimoji="1" lang="zh-CN" altLang="en-US" dirty="0"/>
              <a:t>怎么跑过来弄时序数据库了呢？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我们自己也是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的重度用户。在我们自己所管理的生产环境中，也实际进行了大量部署。有一个两百个实例，一万两千核规模的数据库集群。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几千万到亿级的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，垂直拆分</a:t>
            </a:r>
            <a:r>
              <a:rPr kumimoji="1" lang="en-US" altLang="zh-CN" dirty="0"/>
              <a:t>/</a:t>
            </a:r>
            <a:r>
              <a:rPr kumimoji="1" lang="zh-CN" altLang="en-US" dirty="0"/>
              <a:t>水平分片的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，大量衍生指标规则定义</a:t>
            </a:r>
          </a:p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313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正则表达式也是在维度侧的过滤，除了对维度列进行过滤筛选，分析中另一个很常见的操作是对维度进行聚合。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102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比如在这里，我们有了实例的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指标，那么如果想知道整个数据库集群的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指标，就可以使用聚合函数。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当然，像这样的维度聚合和筛选，对于关系模型也是很</a:t>
            </a:r>
            <a:r>
              <a:rPr kumimoji="1" lang="en-US" altLang="zh-CN" dirty="0"/>
              <a:t>trivial</a:t>
            </a:r>
            <a:r>
              <a:rPr kumimoji="1" lang="zh-CN" altLang="en-US" dirty="0"/>
              <a:t>的，时序模型有一些特有的便利操作。比如向量选择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837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使用方括号表达的向量选择，可以让你生成一个时间向量，而不是单个标量。比如</a:t>
            </a:r>
            <a:r>
              <a:rPr kumimoji="1" lang="en-US" altLang="zh-CN" dirty="0"/>
              <a:t>……</a:t>
            </a:r>
            <a:r>
              <a:rPr kumimoji="1" lang="zh-CN" altLang="en-US" dirty="0"/>
              <a:t>就会返回最近一分钟的所有样本数据。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时间向量可以进行进一步的处理与分析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356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时间向量可以进行进一步的处理与分析，例如，我们对</a:t>
            </a:r>
            <a:r>
              <a:rPr kumimoji="1" lang="en-US" altLang="zh-CN" dirty="0"/>
              <a:t>TPS</a:t>
            </a:r>
            <a:r>
              <a:rPr kumimoji="1" lang="zh-CN" altLang="en-US" dirty="0"/>
              <a:t>指标在过去</a:t>
            </a:r>
            <a:r>
              <a:rPr kumimoji="1" lang="en-US" altLang="zh-CN" dirty="0"/>
              <a:t>1</a:t>
            </a:r>
            <a:r>
              <a:rPr kumimoji="1" lang="zh-CN" altLang="en-US" dirty="0"/>
              <a:t>小时内的</a:t>
            </a:r>
            <a:r>
              <a:rPr kumimoji="1" lang="en-US" altLang="zh-CN" dirty="0"/>
              <a:t>p99</a:t>
            </a:r>
            <a:r>
              <a:rPr kumimoji="1" lang="zh-CN" altLang="en-US" dirty="0"/>
              <a:t>分位点感兴趣，就可以通过 时序聚合 函数来实现。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8839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当然我们也可以使用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语法，获取过去某一个时间端的时序数据，例如查询一天前的</a:t>
            </a:r>
            <a:r>
              <a:rPr kumimoji="1" lang="en-US" altLang="zh-CN" dirty="0"/>
              <a:t>TPS</a:t>
            </a:r>
            <a:r>
              <a:rPr kumimoji="1" lang="zh-CN" altLang="en-US" dirty="0"/>
              <a:t>并进行横向对比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00903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刚才，我们介绍了一些</a:t>
            </a:r>
            <a:r>
              <a:rPr kumimoji="1" lang="en-US" altLang="zh-CN" dirty="0"/>
              <a:t>PromQL</a:t>
            </a:r>
            <a:r>
              <a:rPr kumimoji="1" lang="zh-CN" altLang="en-US" dirty="0"/>
              <a:t>中的典型查询，以及这样的</a:t>
            </a:r>
            <a:r>
              <a:rPr kumimoji="1" lang="en-US" altLang="zh-CN" dirty="0"/>
              <a:t>PromQL</a:t>
            </a:r>
            <a:r>
              <a:rPr kumimoji="1" lang="zh-CN" altLang="en-US" dirty="0"/>
              <a:t>查询如何映射为（粗略）</a:t>
            </a:r>
            <a:r>
              <a:rPr kumimoji="1" lang="en-US" altLang="zh-CN" dirty="0"/>
              <a:t>SQL</a:t>
            </a:r>
            <a:r>
              <a:rPr kumimoji="1" lang="zh-CN" altLang="en-US" dirty="0"/>
              <a:t>等价物。</a:t>
            </a:r>
            <a:endParaRPr kumimoji="1" lang="en-US" altLang="zh-CN" dirty="0"/>
          </a:p>
          <a:p>
            <a:r>
              <a:rPr kumimoji="1" lang="zh-CN" altLang="en-US" dirty="0"/>
              <a:t>那么接下来我们换一个视角，看看</a:t>
            </a:r>
            <a:r>
              <a:rPr kumimoji="1" lang="en-US" altLang="zh-CN" dirty="0"/>
              <a:t>SQL</a:t>
            </a:r>
            <a:r>
              <a:rPr kumimoji="1" lang="zh-CN" altLang="en-US" dirty="0"/>
              <a:t>中的一些操作能不能用</a:t>
            </a:r>
            <a:r>
              <a:rPr kumimoji="1" lang="en-US" altLang="zh-CN" dirty="0"/>
              <a:t>PromQL</a:t>
            </a:r>
            <a:r>
              <a:rPr kumimoji="1" lang="zh-CN" altLang="en-US" dirty="0"/>
              <a:t>表达出来。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5160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SELECT</a:t>
            </a:r>
            <a:r>
              <a:rPr kumimoji="1" lang="zh-CN" altLang="en-US" dirty="0"/>
              <a:t>语句的一个常见子句就是</a:t>
            </a:r>
            <a:r>
              <a:rPr kumimoji="1" lang="en-US" altLang="zh-CN" dirty="0"/>
              <a:t> ORDER BY LIMIT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PromQL</a:t>
            </a:r>
            <a:r>
              <a:rPr kumimoji="1" lang="zh-CN" altLang="en-US" dirty="0"/>
              <a:t>则提供了</a:t>
            </a:r>
            <a:r>
              <a:rPr kumimoji="1" lang="en-US" altLang="zh-CN" dirty="0"/>
              <a:t>  sort/</a:t>
            </a:r>
            <a:r>
              <a:rPr kumimoji="1" lang="en-US" altLang="zh-CN" dirty="0" err="1"/>
              <a:t>sort_desc</a:t>
            </a:r>
            <a:r>
              <a:rPr kumimoji="1" lang="en-US" altLang="zh-CN" dirty="0"/>
              <a:t> </a:t>
            </a:r>
            <a:r>
              <a:rPr kumimoji="1" lang="zh-CN" altLang="en-US" dirty="0"/>
              <a:t>以及更直接的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topk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bottomk</a:t>
            </a:r>
            <a:r>
              <a:rPr kumimoji="1" lang="zh-CN" altLang="en-US" dirty="0"/>
              <a:t>函数。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58322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有一个经典的监控场景问题。如何更新指标。考虑这样一个例子，数据库集群中，主库与从库之间存在复制关系，而复制延迟是我们非常关心的监控指标。但这里有一个情况：某一个数据库从库的复制延迟，其实很难从这个数据库本身获取到。只有从主库的视角观测到的复制延迟才是最准确最有意义的。</a:t>
            </a:r>
            <a:endParaRPr kumimoji="1" lang="en-US" altLang="zh-CN" dirty="0"/>
          </a:p>
          <a:p>
            <a:r>
              <a:rPr kumimoji="1" lang="zh-CN" altLang="en-US" dirty="0"/>
              <a:t>某一个实例的监控指标要从另一个实例去获取。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239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但是需要注意的是，实际上在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的时序模型中，你可以在拉取数据的时候修改时间序列，不过数据存入时序数据库中之后，再想修改可就难了。所以这里我们的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实际上是对现有指标进行编辑，生成一个新的指标。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1516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关系模型的灵魂与精髓就在于它的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PromQL</a:t>
            </a:r>
            <a:r>
              <a:rPr kumimoji="1" lang="zh-CN" altLang="en-US" dirty="0"/>
              <a:t>也提供了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。  例如，对两个时间序列指标进行数学运算时，本质上就是对两侧的时间序列，按照时间进行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并执行运算。</a:t>
            </a:r>
            <a:endParaRPr kumimoji="1" lang="en-US" altLang="zh-CN" dirty="0"/>
          </a:p>
          <a:p>
            <a:r>
              <a:rPr kumimoji="1" lang="en-US" altLang="zh-CN" dirty="0"/>
              <a:t>PromQL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的特殊之处在于，默认它要求两个时间序列必须具有完全相同的标签集（也就是完全一样的维度），才可以进行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，也就是说，默认执行的是在相同主体（所有标签）的</a:t>
            </a:r>
            <a:r>
              <a:rPr kumimoji="1" lang="en-US" altLang="zh-CN" dirty="0"/>
              <a:t>NATUAL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64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，大家肯定不陌生。我是很想这么说，毕竟这两个开源软件已经出来有几年的时间了，在各个互联网公司基本上已经是一种普及性的状态。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但是，我也知道很多很多的企业和用户仍然还在用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Zabbix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Nagios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之类的搞监控，对于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并不是很了解。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所以这里，我还是要简单介绍一下。一句话：监控领域的事实标准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不仅仅是一个时序数据库，它是一个完整的监控解决方案。</a:t>
            </a:r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01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相应的，如果两个时间序列的维度并不是完全一样，那么直接对两者进行运算就毫无意义，结果会是空集。举个例子，数据库实例活跃时间占比，的和机器的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核数分别描述的是两个不同的主体对象：</a:t>
            </a:r>
            <a:r>
              <a:rPr kumimoji="1" lang="en-US" altLang="zh-CN" dirty="0"/>
              <a:t>DB</a:t>
            </a:r>
            <a:r>
              <a:rPr kumimoji="1" lang="zh-CN" altLang="en-US" dirty="0"/>
              <a:t>，机器。两者有着不同的标签。</a:t>
            </a:r>
            <a:endParaRPr kumimoji="1" lang="en-US" altLang="zh-CN" dirty="0"/>
          </a:p>
          <a:p>
            <a:r>
              <a:rPr kumimoji="1" lang="zh-CN" altLang="en-US" dirty="0"/>
              <a:t>但我们确实想对两者进行运算。那么这里就需要使用 </a:t>
            </a:r>
            <a:r>
              <a:rPr kumimoji="1" lang="en-US" altLang="zh-CN" dirty="0" err="1"/>
              <a:t>group_left</a:t>
            </a:r>
            <a:r>
              <a:rPr kumimoji="1" lang="en-US" altLang="zh-CN" dirty="0"/>
              <a:t> /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group_right</a:t>
            </a:r>
            <a:r>
              <a:rPr kumimoji="1" lang="en-US" altLang="zh-CN" dirty="0"/>
              <a:t> 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 LEFT JOIN RIGHT JOIN</a:t>
            </a:r>
            <a:r>
              <a:rPr kumimoji="1" lang="zh-CN" altLang="en-US" dirty="0"/>
              <a:t>。 这里</a:t>
            </a:r>
            <a:r>
              <a:rPr kumimoji="1" lang="en-US" altLang="zh-CN" dirty="0"/>
              <a:t> on(ins) </a:t>
            </a:r>
            <a:r>
              <a:rPr kumimoji="1" lang="zh-CN" altLang="en-US" dirty="0"/>
              <a:t>意味着使用 </a:t>
            </a:r>
            <a:r>
              <a:rPr kumimoji="1" lang="en-US" altLang="zh-CN" dirty="0"/>
              <a:t>ins</a:t>
            </a:r>
            <a:r>
              <a:rPr kumimoji="1" lang="zh-CN" altLang="en-US" dirty="0"/>
              <a:t> 标签作为连接键。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5451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刚才介绍了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的数据模型与查询语言，接下来，我们进入最后一个主题，数据从哪里来，又到哪里去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28132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新一代的软件基本都会除了软件本身暴露的指标，而比较老（历史悠久）的软件，就需要一个额外的</a:t>
            </a:r>
            <a:r>
              <a:rPr kumimoji="1" lang="en-US" altLang="zh-CN" dirty="0"/>
              <a:t>Agent</a:t>
            </a:r>
            <a:r>
              <a:rPr kumimoji="1" lang="zh-CN" altLang="en-US" dirty="0"/>
              <a:t>来暴露指标来。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8902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这里是一个实际的</a:t>
            </a:r>
            <a:r>
              <a:rPr kumimoji="1" lang="en-US" altLang="zh-CN" dirty="0"/>
              <a:t>……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2589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Exporter</a:t>
            </a:r>
            <a:r>
              <a:rPr kumimoji="1" lang="zh-CN" altLang="en-US" dirty="0"/>
              <a:t>通过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端点对外暴露指标，只要用</a:t>
            </a:r>
            <a:r>
              <a:rPr kumimoji="1" lang="en-US" altLang="zh-CN" dirty="0"/>
              <a:t>Curl</a:t>
            </a:r>
            <a:r>
              <a:rPr kumimoji="1" lang="zh-CN" altLang="en-US" dirty="0"/>
              <a:t>就可以很方便的看到。 暴露的指标格式与</a:t>
            </a:r>
            <a:r>
              <a:rPr kumimoji="1" lang="en-US" altLang="zh-CN" dirty="0"/>
              <a:t>……</a:t>
            </a:r>
            <a:r>
              <a:rPr kumimoji="1" lang="zh-CN" altLang="en-US" dirty="0"/>
              <a:t>很类似，事实标准，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64172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让我们看一看这样的指标是如何从数据库获取的获取的，举个例子，现在我们想知道数据库中执行了多少事务，返回与插入了多少行的记录，那么可以从系统是图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pg_stat_database</a:t>
            </a:r>
            <a:r>
              <a:rPr kumimoji="1" lang="zh-CN" altLang="en-US" dirty="0"/>
              <a:t>中获取到原始的指标数据。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47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当然，这里体现的是一种通用的方法论：将关系型数据转换为时序监控指标。既然这样的技术可以用来监控数据库指标，自然也可以用来做业务监控。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024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我们会注意到，刚才看到的，应用对外暴露的监控指标并没有很多的标签。和我们在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看到的又一些差异。比如在最终的监控里面有，</a:t>
            </a:r>
            <a:r>
              <a:rPr kumimoji="1" lang="en-US" altLang="zh-CN" dirty="0" err="1"/>
              <a:t>cls</a:t>
            </a:r>
            <a:r>
              <a:rPr kumimoji="1" lang="en-US" altLang="zh-CN" dirty="0"/>
              <a:t>……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6990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这也很正常，数据库实例名，这样的维度通常是人为赋予的，一个数据库实例本身并不一定知道自己叫什么。所以需要人为指定</a:t>
            </a:r>
            <a:endParaRPr kumimoji="1" lang="en-US" altLang="zh-CN" dirty="0"/>
          </a:p>
          <a:p>
            <a:r>
              <a:rPr kumimoji="1" lang="en-US" altLang="zh-CN" dirty="0"/>
              <a:t>Consul </a:t>
            </a:r>
            <a:r>
              <a:rPr kumimoji="1" lang="zh-CN" altLang="en-US" dirty="0"/>
              <a:t>服务发现。</a:t>
            </a:r>
            <a:endParaRPr kumimoji="1" lang="en-US" altLang="zh-CN" dirty="0"/>
          </a:p>
          <a:p>
            <a:r>
              <a:rPr kumimoji="1" lang="zh-CN" altLang="en-US" dirty="0"/>
              <a:t>通过这样的配置，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就知道要去哪里获取原始的时序数据了。</a:t>
            </a:r>
            <a:endParaRPr kumimoji="1" lang="en-US" altLang="zh-CN" dirty="0"/>
          </a:p>
          <a:p>
            <a:r>
              <a:rPr kumimoji="1" lang="zh-CN" altLang="en-US" dirty="0"/>
              <a:t>那么上面我们回答了数据从哪里来的问题，接下来就是数据到哪里去的问题了。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193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总的来说，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里的时序数据有几个用途。指标计算，告警评估，数据分析与可视化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865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Prometheus</a:t>
            </a:r>
            <a:r>
              <a:rPr kumimoji="1" lang="zh-CN" altLang="en-US" dirty="0"/>
              <a:t>不仅仅是一个时序数据库，更是一个完整的监控解决方案，</a:t>
            </a:r>
            <a:r>
              <a:rPr kumimoji="1" lang="en-US" altLang="zh-CN" dirty="0"/>
              <a:t>TSDB</a:t>
            </a:r>
            <a:r>
              <a:rPr kumimoji="1" lang="zh-CN" altLang="en-US" dirty="0"/>
              <a:t>是其核心。但是，今天，既然是时序数据库专场，那么介绍的内容也就更倾向于</a:t>
            </a:r>
            <a:r>
              <a:rPr kumimoji="1" lang="en-US" altLang="zh-CN" dirty="0"/>
              <a:t>TSDB</a:t>
            </a:r>
            <a:r>
              <a:rPr kumimoji="1" lang="zh-CN" altLang="en-US" dirty="0"/>
              <a:t>的部分。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809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评估资源利用率，作为成本核算和扩容缩容的依据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7664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评估资源利用率，作为成本核算和扩容缩容的依据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7754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评估资源利用率，作为成本核算和扩容缩容的依据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4691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32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首先，我们会简单介绍一下时序数据的场景，数据特点，以及传统上我们是如何用最经典的关系模型来表示、处理时序数据的。</a:t>
            </a:r>
            <a:endParaRPr kumimoji="1" lang="en-US" altLang="zh-CN" dirty="0"/>
          </a:p>
          <a:p>
            <a:r>
              <a:rPr kumimoji="1" lang="zh-CN" altLang="en-US" dirty="0"/>
              <a:t>接下来，我们会介绍一下监控场景的特点，以及传统模型在监控这一特定领域存在的两个主要问题：存储与查询。</a:t>
            </a:r>
            <a:endParaRPr kumimoji="1" lang="en-US" altLang="zh-CN" dirty="0"/>
          </a:p>
          <a:p>
            <a:r>
              <a:rPr kumimoji="1" lang="zh-CN" altLang="en-US" dirty="0"/>
              <a:t>介绍完这两个问题后，我们会具体研究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的数据模型，与查询语言。这里我们会详细对比关系模型，与领域特定的时序数据模型。并详细对比</a:t>
            </a:r>
            <a:r>
              <a:rPr kumimoji="1" lang="en-US" altLang="zh-CN" dirty="0"/>
              <a:t>PromQL</a:t>
            </a:r>
            <a:r>
              <a:rPr kumimoji="1" lang="zh-CN" altLang="en-US" dirty="0"/>
              <a:t>与</a:t>
            </a:r>
            <a:r>
              <a:rPr kumimoji="1" lang="en-US" altLang="zh-CN" dirty="0"/>
              <a:t>SQL</a:t>
            </a:r>
            <a:r>
              <a:rPr kumimoji="1" lang="zh-CN" altLang="en-US" dirty="0"/>
              <a:t>之间的关系。</a:t>
            </a:r>
            <a:endParaRPr kumimoji="1" lang="en-US" altLang="zh-CN" dirty="0"/>
          </a:p>
          <a:p>
            <a:r>
              <a:rPr kumimoji="1" lang="zh-CN" altLang="en-US" dirty="0"/>
              <a:t>最后，我们会介绍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作为一个整体的监控解决方案，它的时序数据从哪儿来，又会到哪儿去。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279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进入今天的第一个部分，时序数据。当然我们的第一个问题就是，什么是时序数据。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07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哪些场景涉及到时序数据？可以说，这些是时序数据的核心场景</a:t>
            </a:r>
            <a:endParaRPr kumimoji="1" lang="en-US" altLang="zh-CN" dirty="0"/>
          </a:p>
          <a:p>
            <a:r>
              <a:rPr kumimoji="1" lang="en-US" altLang="zh-CN" dirty="0"/>
              <a:t>Measurement</a:t>
            </a:r>
            <a:r>
              <a:rPr kumimoji="1" lang="zh-CN" altLang="en-US" dirty="0"/>
              <a:t>为什么重要？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41CAF-6D86-284C-9C70-48FBC866D43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35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2809B-53E5-354D-8AAE-9931DC8034B7}" type="datetimeFigureOut">
              <a:rPr kumimoji="1" lang="zh-CN" altLang="en-US" smtClean="0"/>
              <a:t>2021/10/20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EF3A-2091-104A-91BC-D3EC82EBE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0.png"/><Relationship Id="rId4" Type="http://schemas.openxmlformats.org/officeDocument/2006/relationships/image" Target="../media/image67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60.png"/><Relationship Id="rId4" Type="http://schemas.openxmlformats.org/officeDocument/2006/relationships/image" Target="../media/image7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5%A4%A9%E6%B0%94%E9%A2%84%E6%8A%A5" TargetMode="External"/><Relationship Id="rId13" Type="http://schemas.openxmlformats.org/officeDocument/2006/relationships/hyperlink" Target="https://zh.wikipedia.org/wiki/%E9%80%9A%E4%BF%A1%E5%B7%A5%E7%A8%8B" TargetMode="External"/><Relationship Id="rId3" Type="http://schemas.openxmlformats.org/officeDocument/2006/relationships/hyperlink" Target="https://zh.wikipedia.org/wiki/%E6%95%B0%E7%90%86%E7%BB%9F%E8%AE%A1" TargetMode="External"/><Relationship Id="rId7" Type="http://schemas.openxmlformats.org/officeDocument/2006/relationships/hyperlink" Target="https://zh.wikipedia.org/wiki/%E6%95%B0%E5%AD%A6%E9%87%91%E8%9E%8D" TargetMode="External"/><Relationship Id="rId12" Type="http://schemas.openxmlformats.org/officeDocument/2006/relationships/hyperlink" Target="https://zh.wikipedia.org/wiki/%E8%88%AA%E7%A9%BA%E5%AD%B8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.wikipedia.org/wiki/%E8%AE%A1%E9%87%8F%E7%BB%8F%E6%B5%8E%E5%AD%A6" TargetMode="External"/><Relationship Id="rId11" Type="http://schemas.openxmlformats.org/officeDocument/2006/relationships/hyperlink" Target="https://zh.wikipedia.org/wiki/%E6%8E%A7%E5%88%B6%E5%B7%A5%E7%A8%8B" TargetMode="External"/><Relationship Id="rId5" Type="http://schemas.openxmlformats.org/officeDocument/2006/relationships/hyperlink" Target="https://zh.wikipedia.org/wiki/%E6%A8%A1%E5%BC%8F%E8%AF%86%E5%88%AB" TargetMode="External"/><Relationship Id="rId15" Type="http://schemas.openxmlformats.org/officeDocument/2006/relationships/hyperlink" Target="https://zh.wikipedia.org/wiki/%E5%B7%A5%E7%A8%8B%E5%AD%A6" TargetMode="External"/><Relationship Id="rId10" Type="http://schemas.openxmlformats.org/officeDocument/2006/relationships/hyperlink" Target="https://zh.wikipedia.org/wiki/%E8%85%A6%E9%9B%BB%E5%9C%96" TargetMode="External"/><Relationship Id="rId4" Type="http://schemas.openxmlformats.org/officeDocument/2006/relationships/hyperlink" Target="https://zh.wikipedia.org/wiki/%E4%BF%A1%E5%8F%B7%E5%A4%84%E7%90%86" TargetMode="External"/><Relationship Id="rId9" Type="http://schemas.openxmlformats.org/officeDocument/2006/relationships/hyperlink" Target="https://zh.wikipedia.org/wiki/%E5%9C%B0%E9%9C%87%E9%A0%90%E6%B8%AC" TargetMode="External"/><Relationship Id="rId14" Type="http://schemas.openxmlformats.org/officeDocument/2006/relationships/hyperlink" Target="https://zh.wikipedia.org/wiki/%E6%87%89%E7%94%A8%E7%A7%91%E5%AD%B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CED58FD-9454-314E-A498-83749250F6BD}"/>
              </a:ext>
            </a:extLst>
          </p:cNvPr>
          <p:cNvSpPr txBox="1"/>
          <p:nvPr/>
        </p:nvSpPr>
        <p:spPr>
          <a:xfrm>
            <a:off x="5068685" y="4740625"/>
            <a:ext cx="80820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/>
              <a:t>Prometheus </a:t>
            </a:r>
            <a:r>
              <a:rPr lang="zh-CN" altLang="en-US" sz="4000" b="1" dirty="0"/>
              <a:t>数据模型与应用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A1DC265-5AD1-5942-9907-030338FA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12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EEED5-A65E-BD49-95EA-69A7567A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数据特点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7DEC84-D4D3-B947-A149-3B900500D730}"/>
              </a:ext>
            </a:extLst>
          </p:cNvPr>
          <p:cNvSpPr txBox="1"/>
          <p:nvPr/>
        </p:nvSpPr>
        <p:spPr>
          <a:xfrm>
            <a:off x="838200" y="1971001"/>
            <a:ext cx="1117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由</a:t>
            </a:r>
            <a:r>
              <a:rPr lang="zh-CN" altLang="en-US" sz="2400" dirty="0">
                <a:solidFill>
                  <a:srgbClr val="3B454E"/>
                </a:solidFill>
                <a:latin typeface="Roboto" panose="02000000000000000000" pitchFamily="2" charset="0"/>
              </a:rPr>
              <a:t>一系列</a:t>
            </a:r>
            <a:r>
              <a:rPr lang="zh-CN" altLang="en-US" sz="2400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样本点组成，每个样本点最少包括三部分（</a:t>
            </a:r>
            <a:r>
              <a:rPr lang="zh-CN" altLang="en-US" sz="2400" b="1" i="0" u="none" strike="noStrike" dirty="0">
                <a:solidFill>
                  <a:srgbClr val="FFC000"/>
                </a:solidFill>
                <a:effectLst/>
                <a:latin typeface="Roboto" panose="02000000000000000000" pitchFamily="2" charset="0"/>
              </a:rPr>
              <a:t>主体标识</a:t>
            </a:r>
            <a:r>
              <a:rPr lang="zh-CN" altLang="en-US" sz="2400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，</a:t>
            </a:r>
            <a:r>
              <a:rPr lang="zh-CN" altLang="en-US" sz="2400" b="1" i="0" u="none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时间戳</a:t>
            </a:r>
            <a:r>
              <a:rPr lang="zh-CN" altLang="en-US" sz="2400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，</a:t>
            </a:r>
            <a:r>
              <a:rPr lang="zh-CN" altLang="en-US" sz="2400" b="0" i="0" u="none" strike="noStrike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测量值</a:t>
            </a:r>
            <a:r>
              <a:rPr lang="zh-CN" altLang="en-US" sz="2400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）</a:t>
            </a:r>
            <a:endParaRPr lang="en-US" altLang="zh-CN" sz="2400" b="0" i="0" u="none" strike="noStrike" dirty="0">
              <a:solidFill>
                <a:srgbClr val="3B454E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B9E372-5B46-1045-80F0-8AE846AFC376}"/>
              </a:ext>
            </a:extLst>
          </p:cNvPr>
          <p:cNvSpPr txBox="1"/>
          <p:nvPr/>
        </p:nvSpPr>
        <p:spPr>
          <a:xfrm>
            <a:off x="5802087" y="27129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Monaco" pitchFamily="2" charset="0"/>
              </a:rPr>
              <a:t> 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Monaco" pitchFamily="2" charset="0"/>
              </a:rPr>
              <a:t>Why Where </a:t>
            </a:r>
            <a:r>
              <a:rPr lang="en-US" altLang="zh-CN" sz="2800" b="1" dirty="0">
                <a:solidFill>
                  <a:srgbClr val="FFC000"/>
                </a:solidFill>
                <a:latin typeface="Monaco" pitchFamily="2" charset="0"/>
              </a:rPr>
              <a:t>Who</a:t>
            </a:r>
            <a:r>
              <a:rPr lang="en-US" altLang="zh-CN" sz="2800" dirty="0">
                <a:latin typeface="Monaco" pitchFamily="2" charset="0"/>
              </a:rPr>
              <a:t>  </a:t>
            </a:r>
            <a:r>
              <a:rPr lang="en-US" altLang="zh-CN" sz="2800" b="1" dirty="0">
                <a:solidFill>
                  <a:srgbClr val="00B0F0"/>
                </a:solidFill>
                <a:latin typeface="Monaco" pitchFamily="2" charset="0"/>
              </a:rPr>
              <a:t>When</a:t>
            </a:r>
            <a:r>
              <a:rPr lang="en-US" altLang="zh-CN" sz="2800" dirty="0">
                <a:latin typeface="Monaco" pitchFamily="2" charset="0"/>
              </a:rPr>
              <a:t>  </a:t>
            </a:r>
            <a:r>
              <a:rPr lang="en-US" altLang="zh-CN" sz="2800" dirty="0">
                <a:solidFill>
                  <a:srgbClr val="00B050"/>
                </a:solidFill>
                <a:latin typeface="Monaco" pitchFamily="2" charset="0"/>
              </a:rPr>
              <a:t>What</a:t>
            </a:r>
            <a:endParaRPr lang="zh-CN" altLang="en-US" sz="2800" dirty="0">
              <a:solidFill>
                <a:srgbClr val="00B050"/>
              </a:solidFill>
              <a:latin typeface="Monaco" pitchFamily="2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A09ED89-E063-174C-9CB3-446A01DB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4" y="3338256"/>
            <a:ext cx="3675223" cy="23223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81260CB-C4CF-3C46-8884-1E55B25B4EDC}"/>
              </a:ext>
            </a:extLst>
          </p:cNvPr>
          <p:cNvSpPr txBox="1"/>
          <p:nvPr/>
        </p:nvSpPr>
        <p:spPr>
          <a:xfrm>
            <a:off x="7728857" y="34947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onaco" pitchFamily="2" charset="0"/>
              </a:rPr>
              <a:t>(   </a:t>
            </a:r>
            <a:r>
              <a:rPr lang="en-US" altLang="zh-CN" sz="1800" b="1" dirty="0">
                <a:solidFill>
                  <a:srgbClr val="FFC000"/>
                </a:solidFill>
                <a:latin typeface="Monaco" pitchFamily="2" charset="0"/>
              </a:rPr>
              <a:t>id   </a:t>
            </a:r>
            <a:r>
              <a:rPr lang="en-US" altLang="zh-CN" sz="1800" b="1" dirty="0">
                <a:latin typeface="Monaco" pitchFamily="2" charset="0"/>
              </a:rPr>
              <a:t>,   </a:t>
            </a:r>
            <a:r>
              <a:rPr lang="en-US" altLang="zh-CN" sz="1800" b="1" dirty="0">
                <a:solidFill>
                  <a:srgbClr val="00B0F0"/>
                </a:solidFill>
                <a:latin typeface="Monaco" pitchFamily="2" charset="0"/>
              </a:rPr>
              <a:t>t    </a:t>
            </a:r>
            <a:r>
              <a:rPr lang="en-US" altLang="zh-CN" sz="1800" b="1" dirty="0">
                <a:latin typeface="Monaco" pitchFamily="2" charset="0"/>
              </a:rPr>
              <a:t>,  </a:t>
            </a:r>
            <a:r>
              <a:rPr lang="en-US" altLang="zh-CN" sz="1800" b="1" dirty="0">
                <a:solidFill>
                  <a:srgbClr val="00B050"/>
                </a:solidFill>
                <a:latin typeface="Monaco" pitchFamily="2" charset="0"/>
              </a:rPr>
              <a:t>v     </a:t>
            </a:r>
            <a:r>
              <a:rPr lang="en-US" altLang="zh-CN" sz="1800" b="1" dirty="0">
                <a:latin typeface="Monaco" pitchFamily="2" charset="0"/>
              </a:rPr>
              <a:t>)</a:t>
            </a:r>
            <a:r>
              <a:rPr lang="en-US" altLang="zh-CN" sz="1800" b="1" dirty="0">
                <a:solidFill>
                  <a:srgbClr val="FFC000"/>
                </a:solidFill>
                <a:latin typeface="Monaco" pitchFamily="2" charset="0"/>
              </a:rPr>
              <a:t>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CD0D8E-2711-2A4C-9F09-7DCAE911059A}"/>
              </a:ext>
            </a:extLst>
          </p:cNvPr>
          <p:cNvSpPr txBox="1"/>
          <p:nvPr/>
        </p:nvSpPr>
        <p:spPr>
          <a:xfrm>
            <a:off x="838199" y="1487565"/>
            <a:ext cx="1117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3B454E"/>
                </a:solidFill>
                <a:latin typeface="Roboto" panose="02000000000000000000" pitchFamily="2" charset="0"/>
              </a:rPr>
              <a:t>带有时间戳的时间序列，结构化数据</a:t>
            </a:r>
            <a:endParaRPr lang="en-US" altLang="zh-CN" sz="2400" b="0" i="0" u="none" strike="noStrike" dirty="0">
              <a:solidFill>
                <a:srgbClr val="3B454E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11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5189B-3BF3-1A45-B79F-5479C8E3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时序数据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F39E94-F557-7E44-BCFA-A88068903DEA}"/>
              </a:ext>
            </a:extLst>
          </p:cNvPr>
          <p:cNvSpPr txBox="1"/>
          <p:nvPr/>
        </p:nvSpPr>
        <p:spPr>
          <a:xfrm>
            <a:off x="6827635" y="872956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B454E"/>
                </a:solidFill>
                <a:latin typeface="Roboto" panose="02000000000000000000" pitchFamily="2" charset="0"/>
              </a:rPr>
              <a:t>这种算吗？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868783-1299-474F-A6FB-A1E6DD78587F}"/>
              </a:ext>
            </a:extLst>
          </p:cNvPr>
          <p:cNvSpPr txBox="1"/>
          <p:nvPr/>
        </p:nvSpPr>
        <p:spPr>
          <a:xfrm>
            <a:off x="1088858" y="2279320"/>
            <a:ext cx="48873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users</a:t>
            </a:r>
            <a:b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(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   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name 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TEXT PRIMARY KEY</a:t>
            </a:r>
            <a:r>
              <a:rPr lang="en" altLang="zh-CN" dirty="0">
                <a:latin typeface="Monaco" pitchFamily="2" charset="0"/>
              </a:rPr>
              <a:t>,</a:t>
            </a:r>
          </a:p>
          <a:p>
            <a:r>
              <a:rPr lang="zh-CN" altLang="en-US" dirty="0">
                <a:latin typeface="Monaco" pitchFamily="2" charset="0"/>
              </a:rPr>
              <a:t>    </a:t>
            </a:r>
            <a:r>
              <a:rPr lang="en" altLang="zh-CN" dirty="0">
                <a:solidFill>
                  <a:srgbClr val="871094"/>
                </a:solidFill>
                <a:latin typeface="Monaco" pitchFamily="2" charset="0"/>
              </a:rPr>
              <a:t>age   </a:t>
            </a:r>
            <a:r>
              <a:rPr lang="en" altLang="zh-CN" dirty="0">
                <a:solidFill>
                  <a:srgbClr val="0033B3"/>
                </a:solidFill>
                <a:latin typeface="Monaco" pitchFamily="2" charset="0"/>
              </a:rPr>
              <a:t>INTEGER,</a:t>
            </a:r>
            <a:endParaRPr lang="en-US" altLang="zh-CN" dirty="0">
              <a:latin typeface="Monaco" pitchFamily="2" charset="0"/>
            </a:endParaRPr>
          </a:p>
          <a:p>
            <a:r>
              <a:rPr lang="en" altLang="zh-CN" dirty="0">
                <a:latin typeface="Monaco" pitchFamily="2" charset="0"/>
              </a:rPr>
              <a:t>    ……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   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ctime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timestamp DEFAULT </a:t>
            </a:r>
            <a:r>
              <a:rPr lang="en" altLang="zh-CN" i="1" dirty="0">
                <a:effectLst/>
                <a:latin typeface="Monaco" pitchFamily="2" charset="0"/>
              </a:rPr>
              <a:t>now</a:t>
            </a:r>
            <a:r>
              <a:rPr lang="en" altLang="zh-CN" dirty="0">
                <a:latin typeface="Monaco" pitchFamily="2" charset="0"/>
              </a:rPr>
              <a:t>()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);</a:t>
            </a:r>
            <a:endParaRPr lang="zh-CN" altLang="en-US" dirty="0">
              <a:latin typeface="Monaco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C90CF1-F627-2B47-A07C-4F91AD4090E2}"/>
              </a:ext>
            </a:extLst>
          </p:cNvPr>
          <p:cNvSpPr txBox="1"/>
          <p:nvPr/>
        </p:nvSpPr>
        <p:spPr>
          <a:xfrm>
            <a:off x="1406910" y="4433298"/>
            <a:ext cx="25799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solidFill>
                  <a:srgbClr val="000000"/>
                </a:solidFill>
                <a:latin typeface="Helvetica" pitchFamily="2" charset="0"/>
              </a:rPr>
              <a:t>老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王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,35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" altLang="zh-CN" dirty="0">
                <a:solidFill>
                  <a:srgbClr val="1D4E01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5099FB"/>
                </a:solidFill>
                <a:effectLst/>
                <a:latin typeface="Helvetica" pitchFamily="2" charset="0"/>
              </a:rPr>
              <a:t>2021-10-14 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小李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,28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" altLang="zh-CN" dirty="0">
                <a:solidFill>
                  <a:srgbClr val="1D4E01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5099FB"/>
                </a:solidFill>
                <a:latin typeface="Helvetica" pitchFamily="2" charset="0"/>
              </a:rPr>
              <a:t>2021-10-14 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张三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,19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" altLang="zh-CN" dirty="0">
                <a:solidFill>
                  <a:srgbClr val="1D4E01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5099FB"/>
                </a:solidFill>
                <a:latin typeface="Helvetica" pitchFamily="2" charset="0"/>
              </a:rPr>
              <a:t>2021-10-14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A27C91-D6B4-724A-9724-18BEF52F77B2}"/>
              </a:ext>
            </a:extLst>
          </p:cNvPr>
          <p:cNvSpPr txBox="1"/>
          <p:nvPr/>
        </p:nvSpPr>
        <p:spPr>
          <a:xfrm>
            <a:off x="7685314" y="3695395"/>
            <a:ext cx="29500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solidFill>
                  <a:srgbClr val="000000"/>
                </a:solidFill>
                <a:latin typeface="Helvetica" pitchFamily="2" charset="0"/>
              </a:rPr>
              <a:t>老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王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,87.5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" altLang="zh-CN" dirty="0">
                <a:solidFill>
                  <a:srgbClr val="1D4E01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5099FB"/>
                </a:solidFill>
                <a:effectLst/>
                <a:latin typeface="Helvetica" pitchFamily="2" charset="0"/>
              </a:rPr>
              <a:t>2021-10-14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张三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,67.5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" altLang="zh-CN" dirty="0">
                <a:solidFill>
                  <a:srgbClr val="1D4E01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5099FB"/>
                </a:solidFill>
                <a:latin typeface="Helvetica" pitchFamily="2" charset="0"/>
              </a:rPr>
              <a:t>2021-10-14</a:t>
            </a:r>
            <a:endParaRPr lang="en" altLang="zh-CN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zh-CN" altLang="en" dirty="0">
                <a:solidFill>
                  <a:srgbClr val="000000"/>
                </a:solidFill>
                <a:latin typeface="Helvetica" pitchFamily="2" charset="0"/>
              </a:rPr>
              <a:t>老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王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,88.2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" altLang="zh-CN" dirty="0">
                <a:solidFill>
                  <a:srgbClr val="1D4E01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5099FB"/>
                </a:solidFill>
                <a:latin typeface="Helvetica" pitchFamily="2" charset="0"/>
              </a:rPr>
              <a:t>2021-10-15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张三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,67.7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" altLang="zh-CN" dirty="0">
                <a:solidFill>
                  <a:srgbClr val="1D4E01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5099FB"/>
                </a:solidFill>
                <a:latin typeface="Helvetica" pitchFamily="2" charset="0"/>
              </a:rPr>
              <a:t>2021-10-14</a:t>
            </a:r>
            <a:endParaRPr lang="en" altLang="zh-CN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zh-CN" altLang="en" dirty="0">
                <a:solidFill>
                  <a:srgbClr val="000000"/>
                </a:solidFill>
                <a:latin typeface="Helvetica" pitchFamily="2" charset="0"/>
              </a:rPr>
              <a:t>老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王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,89.1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" altLang="zh-CN" dirty="0">
                <a:solidFill>
                  <a:srgbClr val="1D4E01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5099FB"/>
                </a:solidFill>
                <a:latin typeface="Helvetica" pitchFamily="2" charset="0"/>
              </a:rPr>
              <a:t>2021-10-16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张三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,67.7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en" altLang="zh-CN" dirty="0">
                <a:solidFill>
                  <a:srgbClr val="1D4E01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5099FB"/>
                </a:solidFill>
                <a:latin typeface="Helvetica" pitchFamily="2" charset="0"/>
              </a:rPr>
              <a:t>2021-10-16</a:t>
            </a:r>
            <a:endParaRPr lang="en" altLang="zh-CN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0F2E78-EE79-4A44-B8EC-757A7D827AB5}"/>
              </a:ext>
            </a:extLst>
          </p:cNvPr>
          <p:cNvSpPr txBox="1"/>
          <p:nvPr/>
        </p:nvSpPr>
        <p:spPr>
          <a:xfrm>
            <a:off x="1137626" y="1787335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带有时间列的表，是时序数据吗？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866A10-1084-3048-A3CC-D4D736E998C2}"/>
              </a:ext>
            </a:extLst>
          </p:cNvPr>
          <p:cNvSpPr txBox="1"/>
          <p:nvPr/>
        </p:nvSpPr>
        <p:spPr>
          <a:xfrm>
            <a:off x="2479400" y="5615712"/>
            <a:ext cx="758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B454E"/>
                </a:solidFill>
                <a:latin typeface="Roboto" panose="02000000000000000000" pitchFamily="2" charset="0"/>
              </a:rPr>
              <a:t>时间是作为一个 属性</a:t>
            </a:r>
            <a:r>
              <a:rPr lang="en-US" altLang="zh-CN" dirty="0">
                <a:solidFill>
                  <a:srgbClr val="3B454E"/>
                </a:solidFill>
                <a:latin typeface="Roboto" panose="02000000000000000000" pitchFamily="2" charset="0"/>
              </a:rPr>
              <a:t>/</a:t>
            </a:r>
            <a:r>
              <a:rPr lang="zh-CN" altLang="en-US" dirty="0">
                <a:solidFill>
                  <a:srgbClr val="3B454E"/>
                </a:solidFill>
                <a:latin typeface="Roboto" panose="02000000000000000000" pitchFamily="2" charset="0"/>
              </a:rPr>
              <a:t>指标， 还是作为 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主键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/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候选键 的一部分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944C9D-0502-3946-B4EB-F605BC5FD7AF}"/>
              </a:ext>
            </a:extLst>
          </p:cNvPr>
          <p:cNvSpPr txBox="1"/>
          <p:nvPr/>
        </p:nvSpPr>
        <p:spPr>
          <a:xfrm>
            <a:off x="6836344" y="1408279"/>
            <a:ext cx="64648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onaco" pitchFamily="2" charset="0"/>
              </a:rPr>
              <a:t>user_weights</a:t>
            </a:r>
            <a:b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(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   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name  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TEXT</a:t>
            </a:r>
            <a:r>
              <a:rPr lang="en" altLang="zh-CN" dirty="0">
                <a:latin typeface="Monaco" pitchFamily="2" charset="0"/>
              </a:rPr>
              <a:t>,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   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weight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NUMERIC</a:t>
            </a:r>
            <a:r>
              <a:rPr lang="en" altLang="zh-CN" dirty="0">
                <a:latin typeface="Monaco" pitchFamily="2" charset="0"/>
              </a:rPr>
              <a:t>,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    </a:t>
            </a:r>
            <a:r>
              <a:rPr lang="en" altLang="zh-CN" dirty="0">
                <a:solidFill>
                  <a:srgbClr val="871094"/>
                </a:solidFill>
                <a:latin typeface="Monaco" pitchFamily="2" charset="0"/>
              </a:rPr>
              <a:t>time   </a:t>
            </a:r>
            <a:r>
              <a:rPr lang="en" altLang="zh-CN" dirty="0">
                <a:solidFill>
                  <a:srgbClr val="0033B3"/>
                </a:solidFill>
                <a:latin typeface="Monaco" pitchFamily="2" charset="0"/>
              </a:rPr>
              <a:t>TIMESTAMP DEFAULT </a:t>
            </a:r>
            <a:r>
              <a:rPr lang="en" altLang="zh-CN" i="1" dirty="0">
                <a:latin typeface="Monaco" pitchFamily="2" charset="0"/>
              </a:rPr>
              <a:t>now</a:t>
            </a:r>
            <a:r>
              <a:rPr lang="en" altLang="zh-CN" dirty="0">
                <a:latin typeface="Monaco" pitchFamily="2" charset="0"/>
              </a:rPr>
              <a:t>(), </a:t>
            </a:r>
          </a:p>
          <a:p>
            <a:r>
              <a:rPr lang="en" altLang="zh-CN" dirty="0">
                <a:latin typeface="Monaco" pitchFamily="2" charset="0"/>
              </a:rPr>
              <a:t>   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PRIMARY KEY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name</a:t>
            </a:r>
            <a:r>
              <a:rPr lang="en" altLang="zh-CN" dirty="0">
                <a:latin typeface="Monaco" pitchFamily="2" charset="0"/>
              </a:rPr>
              <a:t>)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);</a:t>
            </a:r>
            <a:br>
              <a:rPr lang="en" altLang="zh-CN" dirty="0">
                <a:latin typeface="Monaco" pitchFamily="2" charset="0"/>
              </a:rPr>
            </a:br>
            <a:endParaRPr lang="zh-CN" altLang="en-US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4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关系模型下的时序数据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19E6C0-177F-C04D-B14D-5CA528B8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1594435"/>
            <a:ext cx="11002127" cy="31462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8862A7-051D-2445-A8AB-80E1BA8668A5}"/>
              </a:ext>
            </a:extLst>
          </p:cNvPr>
          <p:cNvSpPr txBox="1"/>
          <p:nvPr/>
        </p:nvSpPr>
        <p:spPr>
          <a:xfrm>
            <a:off x="1040730" y="4740640"/>
            <a:ext cx="2604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            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时间戳  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    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C0BC87-5A2E-AD43-9983-27A911E14F52}"/>
              </a:ext>
            </a:extLst>
          </p:cNvPr>
          <p:cNvSpPr txBox="1"/>
          <p:nvPr/>
        </p:nvSpPr>
        <p:spPr>
          <a:xfrm>
            <a:off x="3645567" y="4740640"/>
            <a:ext cx="4511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     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主体标识（维度） 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0BBF31-3038-F84E-84DC-9AFF7B7AB459}"/>
              </a:ext>
            </a:extLst>
          </p:cNvPr>
          <p:cNvSpPr txBox="1"/>
          <p:nvPr/>
        </p:nvSpPr>
        <p:spPr>
          <a:xfrm>
            <a:off x="8063162" y="4740640"/>
            <a:ext cx="370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           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          指标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   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4381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EEED5-A65E-BD49-95EA-69A7567A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监控数据特点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4E67EE-2C71-3D4E-A5B9-D8F4C104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78" y="3430573"/>
            <a:ext cx="4920916" cy="252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88C68E5-F221-7541-8DA4-FD4BFA0D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27" y="3661704"/>
            <a:ext cx="4914173" cy="215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ED5FA5-8EF7-ED42-BF8D-D72D697AEF29}"/>
              </a:ext>
            </a:extLst>
          </p:cNvPr>
          <p:cNvSpPr txBox="1"/>
          <p:nvPr/>
        </p:nvSpPr>
        <p:spPr>
          <a:xfrm>
            <a:off x="1367732" y="1718968"/>
            <a:ext cx="95288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B454E"/>
                </a:solidFill>
                <a:latin typeface="Roboto" panose="02000000000000000000" pitchFamily="2" charset="0"/>
              </a:rPr>
              <a:t>写多读少，垂直写，水平读    </a:t>
            </a:r>
            <a:r>
              <a:rPr lang="en" altLang="zh-CN" dirty="0">
                <a:solidFill>
                  <a:srgbClr val="666666"/>
                </a:solidFill>
                <a:latin typeface="Monaco" pitchFamily="2" charset="0"/>
              </a:rPr>
              <a:t>Vertical writes, Horizontal reads</a:t>
            </a:r>
            <a:endParaRPr lang="zh-CN" altLang="en-US" dirty="0">
              <a:latin typeface="Monaco" pitchFamily="2" charset="0"/>
            </a:endParaRPr>
          </a:p>
          <a:p>
            <a:pPr algn="l"/>
            <a:endParaRPr lang="en-US" altLang="zh-CN" dirty="0">
              <a:solidFill>
                <a:srgbClr val="3B454E"/>
              </a:solidFill>
              <a:latin typeface="Roboto" panose="02000000000000000000" pitchFamily="2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写入平稳、持续、实时、仅追加、记录事实，截取快照，极少删改</a:t>
            </a:r>
            <a:endParaRPr lang="en-US" altLang="zh-CN" b="0" i="0" u="none" strike="noStrike" dirty="0">
              <a:solidFill>
                <a:srgbClr val="3B454E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zh-CN" altLang="en" b="0" i="0" u="none" strike="noStrike" dirty="0">
              <a:solidFill>
                <a:srgbClr val="3B454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读取主要服务于</a:t>
            </a:r>
            <a:r>
              <a:rPr lang="zh-CN" altLang="en-US" b="1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分析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目的，按时间范围访问，按维度进行筛选与</a:t>
            </a:r>
            <a:r>
              <a:rPr lang="zh-CN" altLang="en-US" dirty="0">
                <a:solidFill>
                  <a:srgbClr val="3B454E"/>
                </a:solidFill>
                <a:latin typeface="Roboto" panose="02000000000000000000" pitchFamily="2" charset="0"/>
              </a:rPr>
              <a:t>聚合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7842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F62D5-AB43-0743-9EBC-94648639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8E231B-C658-C340-ACF5-623C2FB92DD4}"/>
              </a:ext>
            </a:extLst>
          </p:cNvPr>
          <p:cNvSpPr txBox="1"/>
          <p:nvPr/>
        </p:nvSpPr>
        <p:spPr>
          <a:xfrm>
            <a:off x="838200" y="2845139"/>
            <a:ext cx="534603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每一样本点需要： </a:t>
            </a:r>
            <a:endParaRPr lang="en-US" altLang="zh-CN" sz="2000" b="1" dirty="0">
              <a:solidFill>
                <a:srgbClr val="3B454E"/>
              </a:solidFill>
              <a:latin typeface="Roboto" panose="02000000000000000000" pitchFamily="2" charset="0"/>
            </a:endParaRPr>
          </a:p>
          <a:p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    </a:t>
            </a:r>
            <a:endParaRPr lang="en-US" altLang="zh-CN" sz="2000" b="1" dirty="0">
              <a:solidFill>
                <a:srgbClr val="3B454E"/>
              </a:solidFill>
              <a:latin typeface="Roboto" panose="02000000000000000000" pitchFamily="2" charset="0"/>
            </a:endParaRPr>
          </a:p>
          <a:p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        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主体维度（几十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B ~ 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一两百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B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）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      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时间戳（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int32, 4B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）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        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采样值（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float64, 8B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）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       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关系数据库的额外簿记开销（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23B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endParaRPr lang="en-US" altLang="zh-CN" sz="2000" b="1" dirty="0">
              <a:solidFill>
                <a:srgbClr val="3B454E"/>
              </a:solidFill>
              <a:latin typeface="Roboto" panose="02000000000000000000" pitchFamily="2" charset="0"/>
            </a:endParaRPr>
          </a:p>
          <a:p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每条记录约 </a:t>
            </a:r>
            <a:r>
              <a:rPr lang="en-US" altLang="zh-CN" sz="2000" b="1" dirty="0">
                <a:solidFill>
                  <a:srgbClr val="FF0000"/>
                </a:solidFill>
                <a:latin typeface="Roboto" panose="02000000000000000000" pitchFamily="2" charset="0"/>
              </a:rPr>
              <a:t>100</a:t>
            </a:r>
            <a:r>
              <a:rPr lang="zh-CN" altLang="en-US" sz="2000" b="1" dirty="0">
                <a:solidFill>
                  <a:srgbClr val="FF0000"/>
                </a:solidFill>
                <a:latin typeface="Roboto" panose="02000000000000000000" pitchFamily="2" charset="0"/>
              </a:rPr>
              <a:t>～</a:t>
            </a:r>
            <a:r>
              <a:rPr lang="en-US" altLang="zh-CN" sz="2000" b="1" dirty="0">
                <a:solidFill>
                  <a:srgbClr val="FF0000"/>
                </a:solidFill>
                <a:latin typeface="Roboto" panose="02000000000000000000" pitchFamily="2" charset="0"/>
              </a:rPr>
              <a:t>200B</a:t>
            </a:r>
            <a:r>
              <a:rPr lang="zh-CN" altLang="en-US" sz="2000" b="1" dirty="0">
                <a:solidFill>
                  <a:srgbClr val="FF0000"/>
                </a:solidFill>
                <a:latin typeface="Roboto" panose="02000000000000000000" pitchFamily="2" charset="0"/>
              </a:rPr>
              <a:t> </a:t>
            </a:r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，以</a:t>
            </a:r>
            <a:r>
              <a:rPr lang="en-US" altLang="zh-CN" sz="2000" b="1" dirty="0">
                <a:solidFill>
                  <a:srgbClr val="3B454E"/>
                </a:solidFill>
                <a:latin typeface="Roboto" panose="02000000000000000000" pitchFamily="2" charset="0"/>
              </a:rPr>
              <a:t>128B</a:t>
            </a:r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计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3BA96D-8808-1A44-AD59-CF1EF5A8F87D}"/>
              </a:ext>
            </a:extLst>
          </p:cNvPr>
          <p:cNvSpPr txBox="1"/>
          <p:nvPr/>
        </p:nvSpPr>
        <p:spPr>
          <a:xfrm>
            <a:off x="838200" y="1690688"/>
            <a:ext cx="103632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200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个数据库实例，产生约 </a:t>
            </a:r>
            <a:r>
              <a:rPr lang="en-US" altLang="zh-CN" sz="1800" b="1" dirty="0">
                <a:solidFill>
                  <a:srgbClr val="FF0000"/>
                </a:solidFill>
                <a:latin typeface="Roboto" panose="02000000000000000000" pitchFamily="2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Roboto" panose="02000000000000000000" pitchFamily="2" charset="0"/>
              </a:rPr>
              <a:t>百万 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个时间序列</a:t>
            </a:r>
            <a:endParaRPr lang="en-US" altLang="zh-CN" sz="1800" b="1" dirty="0">
              <a:solidFill>
                <a:srgbClr val="3B454E"/>
              </a:solidFill>
              <a:latin typeface="Roboto" panose="02000000000000000000" pitchFamily="2" charset="0"/>
            </a:endParaRPr>
          </a:p>
          <a:p>
            <a:endParaRPr lang="en-US" altLang="zh-CN" b="1" dirty="0">
              <a:solidFill>
                <a:srgbClr val="3B454E"/>
              </a:solidFill>
              <a:latin typeface="Roboto" panose="02000000000000000000" pitchFamily="2" charset="0"/>
            </a:endParaRPr>
          </a:p>
          <a:p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10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秒一采样，每天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有 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86</a:t>
            </a:r>
            <a:r>
              <a:rPr lang="zh-CN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亿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 个样本点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CDF271-1212-3C4C-91D5-44CC80935ABF}"/>
              </a:ext>
            </a:extLst>
          </p:cNvPr>
          <p:cNvSpPr txBox="1"/>
          <p:nvPr/>
        </p:nvSpPr>
        <p:spPr>
          <a:xfrm>
            <a:off x="838200" y="5514528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每天的监控数据量约为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1TB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120B48-92CA-464A-A585-B19FB7CA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50" y="974140"/>
            <a:ext cx="5346032" cy="51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F62D5-AB43-0743-9EBC-94648639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模型优化：规范化</a:t>
            </a:r>
            <a:r>
              <a:rPr kumimoji="1" lang="en-US" altLang="zh-CN" dirty="0"/>
              <a:t>/</a:t>
            </a:r>
            <a:r>
              <a:rPr kumimoji="1" lang="zh-CN" altLang="en-US" dirty="0"/>
              <a:t>宽表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37D557-DE39-D847-8518-EEC3313725F0}"/>
              </a:ext>
            </a:extLst>
          </p:cNvPr>
          <p:cNvSpPr txBox="1"/>
          <p:nvPr/>
        </p:nvSpPr>
        <p:spPr>
          <a:xfrm>
            <a:off x="635276" y="1815759"/>
            <a:ext cx="5346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B454E"/>
                </a:solidFill>
                <a:latin typeface="Roboto" panose="02000000000000000000" pitchFamily="2" charset="0"/>
              </a:rPr>
              <a:t>规范化优化：拆分为维度表与时序数据表 </a:t>
            </a:r>
            <a:endParaRPr lang="en-US" altLang="zh-CN" sz="2000" b="1" dirty="0">
              <a:solidFill>
                <a:srgbClr val="3B454E"/>
              </a:solidFill>
              <a:latin typeface="Roboto" panose="02000000000000000000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B108B9-E30D-6343-8BDC-87329226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91" y="3683524"/>
            <a:ext cx="5981307" cy="5495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DAC559-388A-674F-B536-AAC3021B6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628" y="4400620"/>
            <a:ext cx="5173372" cy="9090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C00E28F-0497-8849-85B4-3781F32C7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26" y="1862512"/>
            <a:ext cx="5484666" cy="15684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127A3A-C413-A54B-942F-CFD1ED65C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506" y="908527"/>
            <a:ext cx="2125679" cy="6789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7BC0140-18F0-514F-8D69-37486D55DFB3}"/>
              </a:ext>
            </a:extLst>
          </p:cNvPr>
          <p:cNvSpPr txBox="1"/>
          <p:nvPr/>
        </p:nvSpPr>
        <p:spPr>
          <a:xfrm>
            <a:off x="635276" y="244761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        </a:t>
            </a:r>
            <a:r>
              <a:rPr lang="zh-CN" altLang="en-US" sz="18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主体</a:t>
            </a: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ID</a:t>
            </a:r>
            <a:r>
              <a:rPr lang="zh-CN" altLang="en-US" sz="18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（</a:t>
            </a: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int32, 4B</a:t>
            </a:r>
            <a:r>
              <a:rPr lang="zh-CN" altLang="en-US" sz="18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</a:rPr>
              <a:t>）</a:t>
            </a:r>
            <a:endParaRPr lang="en-US" altLang="zh-CN" sz="1800" b="1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       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时间戳（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int32, 4B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）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        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采样值（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float64, 8B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）</a:t>
            </a:r>
            <a:endParaRPr lang="en-US" altLang="zh-CN" sz="1800" b="1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        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关系数据库的额外簿记开销（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23B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）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FD3883-D567-9842-BCEC-A73F77065669}"/>
              </a:ext>
            </a:extLst>
          </p:cNvPr>
          <p:cNvSpPr txBox="1"/>
          <p:nvPr/>
        </p:nvSpPr>
        <p:spPr>
          <a:xfrm>
            <a:off x="635276" y="3823324"/>
            <a:ext cx="655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每条记录为</a:t>
            </a:r>
            <a:r>
              <a:rPr lang="en-US" altLang="zh-CN" sz="1800" b="1" dirty="0">
                <a:solidFill>
                  <a:srgbClr val="FF0000"/>
                </a:solidFill>
                <a:latin typeface="Roboto" panose="02000000000000000000" pitchFamily="2" charset="0"/>
              </a:rPr>
              <a:t>39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字节，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每天的监控数据量约为 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300GiB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F54297-C501-444C-98EE-FE06401F02AB}"/>
              </a:ext>
            </a:extLst>
          </p:cNvPr>
          <p:cNvSpPr txBox="1"/>
          <p:nvPr/>
        </p:nvSpPr>
        <p:spPr>
          <a:xfrm>
            <a:off x="635276" y="4589924"/>
            <a:ext cx="655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每个样本实际需要 </a:t>
            </a:r>
            <a:r>
              <a:rPr lang="en-US" altLang="zh-CN" b="1" dirty="0">
                <a:solidFill>
                  <a:srgbClr val="FF0000"/>
                </a:solidFill>
              </a:rPr>
              <a:t>16</a:t>
            </a:r>
            <a:r>
              <a:rPr lang="zh-CN" altLang="en-US" dirty="0"/>
              <a:t> 字节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监控数据的信息存在冗余，</a:t>
            </a:r>
            <a:endParaRPr lang="en-US" altLang="zh-CN" dirty="0"/>
          </a:p>
          <a:p>
            <a:r>
              <a:rPr lang="zh-CN" altLang="en-US" dirty="0"/>
              <a:t>通过合理的压缩，可以做到每个样本</a:t>
            </a:r>
            <a:r>
              <a:rPr lang="en-US" altLang="zh-CN" b="1" dirty="0">
                <a:solidFill>
                  <a:srgbClr val="FF0000"/>
                </a:solidFill>
              </a:rPr>
              <a:t>1.3</a:t>
            </a:r>
            <a:r>
              <a:rPr lang="zh-CN" altLang="en-US" b="1" dirty="0">
                <a:solidFill>
                  <a:srgbClr val="FF0000"/>
                </a:solidFill>
              </a:rPr>
              <a:t>字节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261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F62D5-AB43-0743-9EBC-94648639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66" y="410408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存储效率：原生时序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3BA96D-8808-1A44-AD59-CF1EF5A8F87D}"/>
              </a:ext>
            </a:extLst>
          </p:cNvPr>
          <p:cNvSpPr txBox="1"/>
          <p:nvPr/>
        </p:nvSpPr>
        <p:spPr>
          <a:xfrm>
            <a:off x="1116095" y="1815099"/>
            <a:ext cx="1036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Prometheus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：     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</a:rPr>
              <a:t>1-2</a:t>
            </a:r>
            <a:r>
              <a:rPr lang="zh-CN" altLang="en-US" sz="1800" b="1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</a:rPr>
              <a:t> 字节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</a:rPr>
              <a:t>  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每样本点</a:t>
            </a:r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 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（生产实测平均为</a:t>
            </a:r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2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字节）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07DFB5-ED5D-8C46-A9AC-182358A3B67F}"/>
              </a:ext>
            </a:extLst>
          </p:cNvPr>
          <p:cNvSpPr txBox="1"/>
          <p:nvPr/>
        </p:nvSpPr>
        <p:spPr>
          <a:xfrm>
            <a:off x="1193990" y="247675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则，每天的监控数据量约为</a:t>
            </a:r>
            <a:r>
              <a:rPr lang="zh-CN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～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16GB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8EB3E-9792-1547-978E-0F88B2BF50F0}"/>
              </a:ext>
            </a:extLst>
          </p:cNvPr>
          <p:cNvSpPr txBox="1"/>
          <p:nvPr/>
        </p:nvSpPr>
        <p:spPr>
          <a:xfrm>
            <a:off x="1193990" y="3053962"/>
            <a:ext cx="868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onaco" pitchFamily="2" charset="0"/>
              </a:rPr>
              <a:t>rate(prometheus_tsdb_compaction_chunk_size_bytes_sum[1d]) / rate(prometheus_tsdb_compaction_chunk_samples_sum[1d])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3F521-1E93-294E-BEF9-DE0DF3EAFCF8}"/>
              </a:ext>
            </a:extLst>
          </p:cNvPr>
          <p:cNvSpPr txBox="1"/>
          <p:nvPr/>
        </p:nvSpPr>
        <p:spPr>
          <a:xfrm>
            <a:off x="1116094" y="3808030"/>
            <a:ext cx="10190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典型场景：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5000w</a:t>
            </a:r>
            <a:r>
              <a:rPr lang="zh-CN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 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时间序列，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15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秒一采集，一天 </a:t>
            </a:r>
            <a:r>
              <a:rPr lang="en-US" altLang="zh-CN" b="1" dirty="0">
                <a:solidFill>
                  <a:srgbClr val="FF0000"/>
                </a:solidFill>
                <a:latin typeface="Roboto" panose="02000000000000000000" pitchFamily="2" charset="0"/>
              </a:rPr>
              <a:t>360GB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， </a:t>
            </a:r>
            <a:endParaRPr lang="en-US" altLang="zh-CN" b="1" dirty="0">
              <a:solidFill>
                <a:srgbClr val="3B454E"/>
              </a:solidFill>
              <a:latin typeface="Roboto" panose="02000000000000000000" pitchFamily="2" charset="0"/>
            </a:endParaRPr>
          </a:p>
          <a:p>
            <a:endParaRPr lang="en-US" altLang="zh-CN" b="1" dirty="0">
              <a:solidFill>
                <a:srgbClr val="3B454E"/>
              </a:solidFill>
              <a:latin typeface="Roboto" panose="02000000000000000000" pitchFamily="2" charset="0"/>
            </a:endParaRPr>
          </a:p>
          <a:p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单机（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3TB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）可以存储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10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天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7F750C-9499-4C48-A3D5-4C3057B19EFC}"/>
              </a:ext>
            </a:extLst>
          </p:cNvPr>
          <p:cNvSpPr txBox="1"/>
          <p:nvPr/>
        </p:nvSpPr>
        <p:spPr>
          <a:xfrm>
            <a:off x="1116093" y="4954560"/>
            <a:ext cx="1019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水平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12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分片，每天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30GB 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，可以存储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3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个月的监控数据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3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F62D5-AB43-0743-9EBC-94648639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0637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存储效率：样本压缩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3BA96D-8808-1A44-AD59-CF1EF5A8F87D}"/>
              </a:ext>
            </a:extLst>
          </p:cNvPr>
          <p:cNvSpPr txBox="1"/>
          <p:nvPr/>
        </p:nvSpPr>
        <p:spPr>
          <a:xfrm>
            <a:off x="914399" y="5351978"/>
            <a:ext cx="1036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Prometheus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：     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</a:rPr>
              <a:t>1-2</a:t>
            </a:r>
            <a:r>
              <a:rPr lang="zh-CN" altLang="en-US" sz="1800" b="1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</a:rPr>
              <a:t> 字节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</a:rPr>
              <a:t>  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每样本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点， 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1.28</a:t>
            </a:r>
            <a:r>
              <a:rPr lang="zh-CN" altLang="en-US" b="1" dirty="0">
                <a:solidFill>
                  <a:srgbClr val="3B454E"/>
                </a:solidFill>
                <a:latin typeface="Roboto" panose="02000000000000000000" pitchFamily="2" charset="0"/>
              </a:rPr>
              <a:t> ～ </a:t>
            </a:r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1.37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bytes / sample, 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 </a:t>
            </a:r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 (</a:t>
            </a:r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某场景实测约</a:t>
            </a:r>
            <a:r>
              <a:rPr lang="en-US" altLang="zh-CN" b="1" dirty="0">
                <a:solidFill>
                  <a:srgbClr val="3B454E"/>
                </a:solidFill>
                <a:latin typeface="Roboto" panose="02000000000000000000" pitchFamily="2" charset="0"/>
              </a:rPr>
              <a:t>2bytes/sample)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07DFB5-ED5D-8C46-A9AC-182358A3B67F}"/>
              </a:ext>
            </a:extLst>
          </p:cNvPr>
          <p:cNvSpPr txBox="1"/>
          <p:nvPr/>
        </p:nvSpPr>
        <p:spPr>
          <a:xfrm>
            <a:off x="1329288" y="2218089"/>
            <a:ext cx="10363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Zero encoding</a:t>
            </a:r>
            <a:r>
              <a:rPr lang="zh-CN" altLang="en" dirty="0"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完全可预测的时间序列则无需额外空间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Integer double-delta(delta-of-delta) encoding</a:t>
            </a:r>
            <a:r>
              <a:rPr lang="zh-CN" altLang="en" dirty="0"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存储整型时利用双重差分编码，存储二阶导数。（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e.g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稳定增长的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实际上存了一堆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XOR based compression</a:t>
            </a:r>
            <a:r>
              <a:rPr lang="zh-CN" altLang="en" dirty="0"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浮点数使用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编码，因为两个接近的浮点数异或结果会有大量的前导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与尾缀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Direct encoding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直接存 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float64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6A663-2030-BA47-80A0-EC8072D3AD28}"/>
              </a:ext>
            </a:extLst>
          </p:cNvPr>
          <p:cNvSpPr txBox="1"/>
          <p:nvPr/>
        </p:nvSpPr>
        <p:spPr>
          <a:xfrm>
            <a:off x="1073675" y="1484857"/>
            <a:ext cx="8658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Prometheus</a:t>
            </a:r>
            <a:r>
              <a:rPr lang="zh-CN" altLang="en-US" sz="2400" b="1" dirty="0"/>
              <a:t>依次使用以下四种编码策略</a:t>
            </a:r>
            <a:r>
              <a:rPr lang="en-US" altLang="zh-CN" sz="2400" b="1" dirty="0"/>
              <a:t> </a:t>
            </a:r>
            <a:r>
              <a:rPr lang="zh-CN" altLang="en-US" dirty="0"/>
              <a:t>（针对监控的领域特定优化）</a:t>
            </a:r>
          </a:p>
        </p:txBody>
      </p:sp>
    </p:spTree>
    <p:extLst>
      <p:ext uri="{BB962C8B-B14F-4D97-AF65-F5344CB8AC3E}">
        <p14:creationId xmlns:p14="http://schemas.microsoft.com/office/powerpoint/2010/main" val="4269113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F62D5-AB43-0743-9EBC-94648639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0637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压缩整型时序数据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6A663-2030-BA47-80A0-EC8072D3AD28}"/>
              </a:ext>
            </a:extLst>
          </p:cNvPr>
          <p:cNvSpPr txBox="1"/>
          <p:nvPr/>
        </p:nvSpPr>
        <p:spPr>
          <a:xfrm>
            <a:off x="2021363" y="3265140"/>
            <a:ext cx="1169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TPS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18388B-EC55-3D44-A049-D6CB91D93311}"/>
              </a:ext>
            </a:extLst>
          </p:cNvPr>
          <p:cNvSpPr txBox="1"/>
          <p:nvPr/>
        </p:nvSpPr>
        <p:spPr>
          <a:xfrm>
            <a:off x="4536157" y="3265139"/>
            <a:ext cx="311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保持平稳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706B91A2-7F47-F146-B37B-CD3938C0580A}"/>
              </a:ext>
            </a:extLst>
          </p:cNvPr>
          <p:cNvSpPr/>
          <p:nvPr/>
        </p:nvSpPr>
        <p:spPr>
          <a:xfrm>
            <a:off x="2280894" y="2317366"/>
            <a:ext cx="240580" cy="776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4024D04B-860B-DA4C-A66E-AEE459D9D736}"/>
              </a:ext>
            </a:extLst>
          </p:cNvPr>
          <p:cNvSpPr/>
          <p:nvPr/>
        </p:nvSpPr>
        <p:spPr>
          <a:xfrm>
            <a:off x="2228850" y="3843797"/>
            <a:ext cx="240580" cy="776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D153B2-6EE9-BE43-AFF9-E1AF953CF6D1}"/>
              </a:ext>
            </a:extLst>
          </p:cNvPr>
          <p:cNvSpPr txBox="1"/>
          <p:nvPr/>
        </p:nvSpPr>
        <p:spPr>
          <a:xfrm>
            <a:off x="1575896" y="5034425"/>
            <a:ext cx="1787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TPS</a:t>
            </a:r>
            <a:r>
              <a:rPr lang="zh-CN" altLang="en-US" sz="2400" b="1" dirty="0"/>
              <a:t>变化率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F43727-D6D0-B549-A617-A432C2128953}"/>
              </a:ext>
            </a:extLst>
          </p:cNvPr>
          <p:cNvSpPr txBox="1"/>
          <p:nvPr/>
        </p:nvSpPr>
        <p:spPr>
          <a:xfrm>
            <a:off x="1698986" y="1827364"/>
            <a:ext cx="311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查询计数器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F8D8EF-D86B-E34E-9DB9-457E7D3CD2E9}"/>
              </a:ext>
            </a:extLst>
          </p:cNvPr>
          <p:cNvSpPr txBox="1"/>
          <p:nvPr/>
        </p:nvSpPr>
        <p:spPr>
          <a:xfrm>
            <a:off x="4197087" y="5034425"/>
            <a:ext cx="311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围绕</a:t>
            </a:r>
            <a:r>
              <a:rPr lang="en-US" altLang="zh-CN" sz="2400" b="1" dirty="0">
                <a:solidFill>
                  <a:srgbClr val="FFC000"/>
                </a:solidFill>
              </a:rPr>
              <a:t>0</a:t>
            </a:r>
            <a:r>
              <a:rPr lang="zh-CN" altLang="en-US" sz="2400" b="1" dirty="0">
                <a:solidFill>
                  <a:srgbClr val="FFC000"/>
                </a:solidFill>
              </a:rPr>
              <a:t>上下浮动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12E535-8852-474B-9DFC-A60A6DAF915F}"/>
              </a:ext>
            </a:extLst>
          </p:cNvPr>
          <p:cNvSpPr txBox="1"/>
          <p:nvPr/>
        </p:nvSpPr>
        <p:spPr>
          <a:xfrm>
            <a:off x="4536157" y="1781929"/>
            <a:ext cx="311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稳定增长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4DE8B7-803E-0C49-87BD-D329E7A548B0}"/>
              </a:ext>
            </a:extLst>
          </p:cNvPr>
          <p:cNvSpPr txBox="1"/>
          <p:nvPr/>
        </p:nvSpPr>
        <p:spPr>
          <a:xfrm>
            <a:off x="8234116" y="1781929"/>
            <a:ext cx="311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原始时间序列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A909E2C-6871-514B-B450-834D053CA394}"/>
              </a:ext>
            </a:extLst>
          </p:cNvPr>
          <p:cNvSpPr txBox="1"/>
          <p:nvPr/>
        </p:nvSpPr>
        <p:spPr>
          <a:xfrm>
            <a:off x="8234116" y="5068525"/>
            <a:ext cx="311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实际存储的内容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400857-01D3-4048-970B-F3665C673C88}"/>
              </a:ext>
            </a:extLst>
          </p:cNvPr>
          <p:cNvSpPr txBox="1"/>
          <p:nvPr/>
        </p:nvSpPr>
        <p:spPr>
          <a:xfrm>
            <a:off x="8113139" y="3311305"/>
            <a:ext cx="311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分析经常会用到的指标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779334-217D-8048-8BBF-E68863F3904E}"/>
              </a:ext>
            </a:extLst>
          </p:cNvPr>
          <p:cNvSpPr txBox="1"/>
          <p:nvPr/>
        </p:nvSpPr>
        <p:spPr>
          <a:xfrm>
            <a:off x="2575629" y="2504146"/>
            <a:ext cx="311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差分（一阶导）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9B4D8E-1C65-2846-9CCD-FBACCF261720}"/>
              </a:ext>
            </a:extLst>
          </p:cNvPr>
          <p:cNvSpPr txBox="1"/>
          <p:nvPr/>
        </p:nvSpPr>
        <p:spPr>
          <a:xfrm>
            <a:off x="2521474" y="3895023"/>
            <a:ext cx="3119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  双重差分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（二阶导）</a:t>
            </a:r>
          </a:p>
        </p:txBody>
      </p:sp>
    </p:spTree>
    <p:extLst>
      <p:ext uri="{BB962C8B-B14F-4D97-AF65-F5344CB8AC3E}">
        <p14:creationId xmlns:p14="http://schemas.microsoft.com/office/powerpoint/2010/main" val="249922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7D1F766-DCD0-744B-8A37-C5975387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30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2B8423A-201D-494F-8A47-E7429F17A808}"/>
              </a:ext>
            </a:extLst>
          </p:cNvPr>
          <p:cNvSpPr txBox="1"/>
          <p:nvPr/>
        </p:nvSpPr>
        <p:spPr>
          <a:xfrm>
            <a:off x="495795" y="515978"/>
            <a:ext cx="60979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4400" dirty="0" err="1"/>
              <a:t>TimescaleDB</a:t>
            </a:r>
            <a:endParaRPr lang="zh-CN" altLang="en-US" sz="4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DEC768-9250-1C41-9375-00C3F01ACDDD}"/>
              </a:ext>
            </a:extLst>
          </p:cNvPr>
          <p:cNvSpPr txBox="1"/>
          <p:nvPr/>
        </p:nvSpPr>
        <p:spPr>
          <a:xfrm>
            <a:off x="795647" y="2109576"/>
            <a:ext cx="1036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使用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关系模型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存储时序数据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对时序指标列进行透明压缩</a:t>
            </a:r>
            <a:endParaRPr lang="en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53E5A1-C41E-AD43-B9EE-B04C94AA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7" y="2285505"/>
            <a:ext cx="6705600" cy="2667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ADF776-C9B8-404C-9B65-631298D26599}"/>
              </a:ext>
            </a:extLst>
          </p:cNvPr>
          <p:cNvSpPr txBox="1"/>
          <p:nvPr/>
        </p:nvSpPr>
        <p:spPr>
          <a:xfrm>
            <a:off x="795647" y="3946539"/>
            <a:ext cx="61395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可以解决数据压缩，性能问题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提供了大家喜闻乐见的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接口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但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EE8BF-EB10-B948-889D-8B5FD94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0" y="888042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表达能力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6F693-13C4-F741-8DFF-295528758EB5}"/>
              </a:ext>
            </a:extLst>
          </p:cNvPr>
          <p:cNvSpPr txBox="1"/>
          <p:nvPr/>
        </p:nvSpPr>
        <p:spPr>
          <a:xfrm>
            <a:off x="328864" y="1652314"/>
            <a:ext cx="61000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WITH RECURSIVE</a:t>
            </a:r>
            <a:b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en" altLang="zh-CN" sz="800" i="1" dirty="0" err="1">
                <a:solidFill>
                  <a:srgbClr val="8C8C8C"/>
                </a:solidFill>
                <a:effectLst/>
                <a:latin typeface="Monaco" pitchFamily="2" charset="0"/>
              </a:rPr>
              <a:t>in_usa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 </a:t>
            </a:r>
            <a: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  <a:t>包含所有的美国境内的位置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ID</a:t>
            </a:r>
            <a:b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800" dirty="0" err="1">
                <a:latin typeface="Monaco" pitchFamily="2" charset="0"/>
              </a:rPr>
              <a:t>in_usa</a:t>
            </a:r>
            <a:r>
              <a:rPr lang="en" altLang="zh-CN" sz="800" dirty="0">
                <a:latin typeface="Monaco" pitchFamily="2" charset="0"/>
              </a:rPr>
              <a:t>(</a:t>
            </a:r>
            <a:r>
              <a:rPr lang="en" altLang="zh-CN" sz="800" dirty="0" err="1">
                <a:latin typeface="Monaco" pitchFamily="2" charset="0"/>
              </a:rPr>
              <a:t>vertex_id</a:t>
            </a:r>
            <a:r>
              <a:rPr lang="en" altLang="zh-CN" sz="800" dirty="0">
                <a:latin typeface="Monaco" pitchFamily="2" charset="0"/>
              </a:rPr>
              <a:t>)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800" dirty="0">
                <a:latin typeface="Monaco" pitchFamily="2" charset="0"/>
              </a:rPr>
              <a:t>(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800" dirty="0" err="1">
                <a:latin typeface="Monaco" pitchFamily="2" charset="0"/>
              </a:rPr>
              <a:t>vertex_id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800" dirty="0">
                <a:latin typeface="Monaco" pitchFamily="2" charset="0"/>
              </a:rPr>
              <a:t>vertices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800" dirty="0">
                <a:latin typeface="Monaco" pitchFamily="2" charset="0"/>
              </a:rPr>
              <a:t>properties -&gt;&gt; 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'name' </a:t>
            </a:r>
            <a:r>
              <a:rPr lang="en" altLang="zh-CN" sz="800" dirty="0">
                <a:latin typeface="Monaco" pitchFamily="2" charset="0"/>
              </a:rPr>
              <a:t>= 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'United States'</a:t>
            </a:r>
            <a:b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</a:b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UNION</a:t>
            </a:r>
            <a:b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800" dirty="0" err="1">
                <a:latin typeface="Monaco" pitchFamily="2" charset="0"/>
              </a:rPr>
              <a:t>edges.tail_vertex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800" dirty="0">
                <a:latin typeface="Monaco" pitchFamily="2" charset="0"/>
              </a:rPr>
              <a:t>edges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                      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JOIN </a:t>
            </a:r>
            <a:r>
              <a:rPr lang="en" altLang="zh-CN" sz="800" dirty="0" err="1">
                <a:latin typeface="Monaco" pitchFamily="2" charset="0"/>
              </a:rPr>
              <a:t>in_usa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ON </a:t>
            </a:r>
            <a:r>
              <a:rPr lang="en" altLang="zh-CN" sz="800" dirty="0" err="1">
                <a:latin typeface="Monaco" pitchFamily="2" charset="0"/>
              </a:rPr>
              <a:t>edges.head_vertex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 err="1">
                <a:latin typeface="Monaco" pitchFamily="2" charset="0"/>
              </a:rPr>
              <a:t>in_usa.vertex_id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800" dirty="0" err="1">
                <a:latin typeface="Monaco" pitchFamily="2" charset="0"/>
              </a:rPr>
              <a:t>edges.label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'within'</a:t>
            </a:r>
            <a:b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</a:b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800" dirty="0">
                <a:latin typeface="Monaco" pitchFamily="2" charset="0"/>
              </a:rPr>
              <a:t>),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en" altLang="zh-CN" sz="800" i="1" dirty="0" err="1">
                <a:solidFill>
                  <a:srgbClr val="8C8C8C"/>
                </a:solidFill>
                <a:effectLst/>
                <a:latin typeface="Monaco" pitchFamily="2" charset="0"/>
              </a:rPr>
              <a:t>in_europe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 </a:t>
            </a:r>
            <a: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  <a:t>包含所有的欧洲境内的位置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ID</a:t>
            </a:r>
            <a:b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800" dirty="0" err="1">
                <a:latin typeface="Monaco" pitchFamily="2" charset="0"/>
              </a:rPr>
              <a:t>in_europe</a:t>
            </a:r>
            <a:r>
              <a:rPr lang="en" altLang="zh-CN" sz="800" dirty="0">
                <a:latin typeface="Monaco" pitchFamily="2" charset="0"/>
              </a:rPr>
              <a:t>(</a:t>
            </a:r>
            <a:r>
              <a:rPr lang="en" altLang="zh-CN" sz="800" dirty="0" err="1">
                <a:latin typeface="Monaco" pitchFamily="2" charset="0"/>
              </a:rPr>
              <a:t>vertex_id</a:t>
            </a:r>
            <a:r>
              <a:rPr lang="en" altLang="zh-CN" sz="800" dirty="0">
                <a:latin typeface="Monaco" pitchFamily="2" charset="0"/>
              </a:rPr>
              <a:t>)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800" dirty="0">
                <a:latin typeface="Monaco" pitchFamily="2" charset="0"/>
              </a:rPr>
              <a:t>(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800" dirty="0" err="1">
                <a:latin typeface="Monaco" pitchFamily="2" charset="0"/>
              </a:rPr>
              <a:t>vertex_id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800" dirty="0">
                <a:latin typeface="Monaco" pitchFamily="2" charset="0"/>
              </a:rPr>
              <a:t>vertices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800" dirty="0">
                <a:latin typeface="Monaco" pitchFamily="2" charset="0"/>
              </a:rPr>
              <a:t>properties -&gt;&gt; 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'name' </a:t>
            </a:r>
            <a:r>
              <a:rPr lang="en" altLang="zh-CN" sz="800" dirty="0">
                <a:latin typeface="Monaco" pitchFamily="2" charset="0"/>
              </a:rPr>
              <a:t>= 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'Europe'</a:t>
            </a:r>
            <a:b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</a:b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UNION</a:t>
            </a:r>
            <a:b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    SELECT </a:t>
            </a:r>
            <a:r>
              <a:rPr lang="en" altLang="zh-CN" sz="800" dirty="0" err="1">
                <a:latin typeface="Monaco" pitchFamily="2" charset="0"/>
              </a:rPr>
              <a:t>edges.tail_vertex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800" dirty="0">
                <a:latin typeface="Monaco" pitchFamily="2" charset="0"/>
              </a:rPr>
              <a:t>edges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JOIN </a:t>
            </a:r>
            <a:r>
              <a:rPr lang="en" altLang="zh-CN" sz="800" dirty="0" err="1">
                <a:latin typeface="Monaco" pitchFamily="2" charset="0"/>
              </a:rPr>
              <a:t>in_europe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ON </a:t>
            </a:r>
            <a:r>
              <a:rPr lang="en" altLang="zh-CN" sz="800" dirty="0" err="1">
                <a:latin typeface="Monaco" pitchFamily="2" charset="0"/>
              </a:rPr>
              <a:t>edges.head_vertex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 err="1">
                <a:latin typeface="Monaco" pitchFamily="2" charset="0"/>
              </a:rPr>
              <a:t>in_europe.vertex_id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800" dirty="0" err="1">
                <a:latin typeface="Monaco" pitchFamily="2" charset="0"/>
              </a:rPr>
              <a:t>edges.label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'within' </a:t>
            </a:r>
            <a:r>
              <a:rPr lang="en" altLang="zh-CN" sz="800" dirty="0">
                <a:latin typeface="Monaco" pitchFamily="2" charset="0"/>
              </a:rPr>
              <a:t>),</a:t>
            </a:r>
            <a:br>
              <a:rPr lang="en" altLang="zh-CN" sz="800" dirty="0">
                <a:latin typeface="Monaco" pitchFamily="2" charset="0"/>
              </a:rPr>
            </a:b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en" altLang="zh-CN" sz="800" i="1" dirty="0" err="1">
                <a:solidFill>
                  <a:srgbClr val="8C8C8C"/>
                </a:solidFill>
                <a:effectLst/>
                <a:latin typeface="Monaco" pitchFamily="2" charset="0"/>
              </a:rPr>
              <a:t>born_in_usa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 </a:t>
            </a:r>
            <a: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  <a:t>包含了所有类型为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Person</a:t>
            </a:r>
            <a:r>
              <a:rPr lang="zh-CN" altLang="e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，</a:t>
            </a:r>
            <a: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  <a:t>且出生在美国的顶点</a:t>
            </a:r>
            <a:b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800" dirty="0" err="1">
                <a:latin typeface="Monaco" pitchFamily="2" charset="0"/>
              </a:rPr>
              <a:t>born_in_usa</a:t>
            </a:r>
            <a:r>
              <a:rPr lang="en" altLang="zh-CN" sz="800" dirty="0">
                <a:latin typeface="Monaco" pitchFamily="2" charset="0"/>
              </a:rPr>
              <a:t>(</a:t>
            </a:r>
            <a:r>
              <a:rPr lang="en" altLang="zh-CN" sz="800" dirty="0" err="1">
                <a:latin typeface="Monaco" pitchFamily="2" charset="0"/>
              </a:rPr>
              <a:t>vertex_id</a:t>
            </a:r>
            <a:r>
              <a:rPr lang="en" altLang="zh-CN" sz="800" dirty="0">
                <a:latin typeface="Monaco" pitchFamily="2" charset="0"/>
              </a:rPr>
              <a:t>)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800" dirty="0">
                <a:latin typeface="Monaco" pitchFamily="2" charset="0"/>
              </a:rPr>
              <a:t>(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800" dirty="0" err="1">
                <a:latin typeface="Monaco" pitchFamily="2" charset="0"/>
              </a:rPr>
              <a:t>edges.tail_vertex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800" dirty="0">
                <a:latin typeface="Monaco" pitchFamily="2" charset="0"/>
              </a:rPr>
              <a:t>edges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JOIN </a:t>
            </a:r>
            <a:r>
              <a:rPr lang="en" altLang="zh-CN" sz="800" dirty="0" err="1">
                <a:latin typeface="Monaco" pitchFamily="2" charset="0"/>
              </a:rPr>
              <a:t>in_usa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ON </a:t>
            </a:r>
            <a:r>
              <a:rPr lang="en" altLang="zh-CN" sz="800" dirty="0" err="1">
                <a:latin typeface="Monaco" pitchFamily="2" charset="0"/>
              </a:rPr>
              <a:t>edges.head_vertex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 err="1">
                <a:latin typeface="Monaco" pitchFamily="2" charset="0"/>
              </a:rPr>
              <a:t>in_usa.vertex_id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800" dirty="0" err="1">
                <a:latin typeface="Monaco" pitchFamily="2" charset="0"/>
              </a:rPr>
              <a:t>edges.label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800" dirty="0" err="1">
                <a:solidFill>
                  <a:srgbClr val="067D17"/>
                </a:solidFill>
                <a:effectLst/>
                <a:latin typeface="Monaco" pitchFamily="2" charset="0"/>
              </a:rPr>
              <a:t>born_in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 </a:t>
            </a:r>
            <a:r>
              <a:rPr lang="en" altLang="zh-CN" sz="800" dirty="0">
                <a:latin typeface="Monaco" pitchFamily="2" charset="0"/>
              </a:rPr>
              <a:t>),</a:t>
            </a:r>
            <a:br>
              <a:rPr lang="en" altLang="zh-CN" sz="800" dirty="0">
                <a:latin typeface="Monaco" pitchFamily="2" charset="0"/>
              </a:rPr>
            </a:b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en" altLang="zh-CN" sz="800" i="1" dirty="0" err="1">
                <a:solidFill>
                  <a:srgbClr val="8C8C8C"/>
                </a:solidFill>
                <a:effectLst/>
                <a:latin typeface="Monaco" pitchFamily="2" charset="0"/>
              </a:rPr>
              <a:t>lives_in_europe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 </a:t>
            </a:r>
            <a: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  <a:t>包含了所有类型为</a:t>
            </a:r>
            <a:r>
              <a:rPr lang="en" altLang="zh-C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Person</a:t>
            </a:r>
            <a:r>
              <a:rPr lang="zh-CN" altLang="en" sz="800" i="1" dirty="0">
                <a:solidFill>
                  <a:srgbClr val="8C8C8C"/>
                </a:solidFill>
                <a:effectLst/>
                <a:latin typeface="Monaco" pitchFamily="2" charset="0"/>
              </a:rPr>
              <a:t>，</a:t>
            </a:r>
            <a: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  <a:t>且居住在欧洲的顶点。</a:t>
            </a:r>
            <a:b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zh-CN" altLang="en-US" sz="800" i="1" dirty="0">
                <a:solidFill>
                  <a:srgbClr val="8C8C8C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800" dirty="0" err="1">
                <a:latin typeface="Monaco" pitchFamily="2" charset="0"/>
              </a:rPr>
              <a:t>lives_in_europe</a:t>
            </a:r>
            <a:r>
              <a:rPr lang="en" altLang="zh-CN" sz="800" dirty="0">
                <a:latin typeface="Monaco" pitchFamily="2" charset="0"/>
              </a:rPr>
              <a:t>(</a:t>
            </a:r>
            <a:r>
              <a:rPr lang="en" altLang="zh-CN" sz="800" dirty="0" err="1">
                <a:latin typeface="Monaco" pitchFamily="2" charset="0"/>
              </a:rPr>
              <a:t>vertex_id</a:t>
            </a:r>
            <a:r>
              <a:rPr lang="en" altLang="zh-CN" sz="800" dirty="0">
                <a:latin typeface="Monaco" pitchFamily="2" charset="0"/>
              </a:rPr>
              <a:t>)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800" dirty="0">
                <a:latin typeface="Monaco" pitchFamily="2" charset="0"/>
              </a:rPr>
              <a:t>(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800" dirty="0" err="1">
                <a:latin typeface="Monaco" pitchFamily="2" charset="0"/>
              </a:rPr>
              <a:t>edges.tail_vertex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800" dirty="0">
                <a:latin typeface="Monaco" pitchFamily="2" charset="0"/>
              </a:rPr>
              <a:t>edges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JOIN </a:t>
            </a:r>
            <a:r>
              <a:rPr lang="en" altLang="zh-CN" sz="800" dirty="0" err="1">
                <a:latin typeface="Monaco" pitchFamily="2" charset="0"/>
              </a:rPr>
              <a:t>in_europe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ON </a:t>
            </a:r>
            <a:r>
              <a:rPr lang="en" altLang="zh-CN" sz="800" dirty="0" err="1">
                <a:latin typeface="Monaco" pitchFamily="2" charset="0"/>
              </a:rPr>
              <a:t>edges.head_vertex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 err="1">
                <a:latin typeface="Monaco" pitchFamily="2" charset="0"/>
              </a:rPr>
              <a:t>in_europe.vertex_id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800" dirty="0" err="1">
                <a:latin typeface="Monaco" pitchFamily="2" charset="0"/>
              </a:rPr>
              <a:t>edges.label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800" dirty="0" err="1">
                <a:solidFill>
                  <a:srgbClr val="067D17"/>
                </a:solidFill>
                <a:effectLst/>
                <a:latin typeface="Monaco" pitchFamily="2" charset="0"/>
              </a:rPr>
              <a:t>lives_in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800" dirty="0">
                <a:latin typeface="Monaco" pitchFamily="2" charset="0"/>
              </a:rPr>
              <a:t>)</a:t>
            </a:r>
            <a:br>
              <a:rPr lang="en" altLang="zh-CN" sz="800" dirty="0">
                <a:latin typeface="Monaco" pitchFamily="2" charset="0"/>
              </a:rPr>
            </a:b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800" dirty="0" err="1">
                <a:latin typeface="Monaco" pitchFamily="2" charset="0"/>
              </a:rPr>
              <a:t>vertices.properties</a:t>
            </a:r>
            <a:r>
              <a:rPr lang="en" altLang="zh-CN" sz="800" dirty="0">
                <a:latin typeface="Monaco" pitchFamily="2" charset="0"/>
              </a:rPr>
              <a:t> -&gt;&gt; </a:t>
            </a:r>
            <a: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  <a:t>'name'</a:t>
            </a:r>
            <a:br>
              <a:rPr lang="en" altLang="zh-CN" sz="800" dirty="0">
                <a:solidFill>
                  <a:srgbClr val="067D17"/>
                </a:solidFill>
                <a:effectLst/>
                <a:latin typeface="Monaco" pitchFamily="2" charset="0"/>
              </a:rPr>
            </a:b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800" dirty="0">
                <a:latin typeface="Monaco" pitchFamily="2" charset="0"/>
              </a:rPr>
              <a:t>vertices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JOIN </a:t>
            </a:r>
            <a:r>
              <a:rPr lang="en" altLang="zh-CN" sz="800" dirty="0" err="1">
                <a:latin typeface="Monaco" pitchFamily="2" charset="0"/>
              </a:rPr>
              <a:t>born_in_usa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ON </a:t>
            </a:r>
            <a:r>
              <a:rPr lang="en" altLang="zh-CN" sz="800" dirty="0" err="1">
                <a:latin typeface="Monaco" pitchFamily="2" charset="0"/>
              </a:rPr>
              <a:t>vertices.vertex_id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 err="1">
                <a:latin typeface="Monaco" pitchFamily="2" charset="0"/>
              </a:rPr>
              <a:t>born_in_usa.vertex_id</a:t>
            </a:r>
            <a:br>
              <a:rPr lang="en" altLang="zh-CN" sz="800" dirty="0">
                <a:latin typeface="Monaco" pitchFamily="2" charset="0"/>
              </a:rPr>
            </a:br>
            <a:r>
              <a:rPr lang="en" altLang="zh-CN" sz="800" dirty="0">
                <a:latin typeface="Monaco" pitchFamily="2" charset="0"/>
              </a:rPr>
              <a:t>   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JOIN </a:t>
            </a:r>
            <a:r>
              <a:rPr lang="en" altLang="zh-CN" sz="800" dirty="0" err="1">
                <a:latin typeface="Monaco" pitchFamily="2" charset="0"/>
              </a:rPr>
              <a:t>lives_in_europe</a:t>
            </a:r>
            <a:r>
              <a:rPr lang="en" altLang="zh-CN" sz="800" dirty="0">
                <a:latin typeface="Monaco" pitchFamily="2" charset="0"/>
              </a:rPr>
              <a:t> </a:t>
            </a:r>
            <a:r>
              <a:rPr lang="en" altLang="zh-CN" sz="800" dirty="0">
                <a:solidFill>
                  <a:srgbClr val="0033B3"/>
                </a:solidFill>
                <a:effectLst/>
                <a:latin typeface="Monaco" pitchFamily="2" charset="0"/>
              </a:rPr>
              <a:t>ON </a:t>
            </a:r>
            <a:r>
              <a:rPr lang="en" altLang="zh-CN" sz="800" dirty="0" err="1">
                <a:latin typeface="Monaco" pitchFamily="2" charset="0"/>
              </a:rPr>
              <a:t>vertices.vertex_id</a:t>
            </a:r>
            <a:r>
              <a:rPr lang="en" altLang="zh-CN" sz="800" dirty="0">
                <a:latin typeface="Monaco" pitchFamily="2" charset="0"/>
              </a:rPr>
              <a:t> = </a:t>
            </a:r>
            <a:r>
              <a:rPr lang="en" altLang="zh-CN" sz="800" dirty="0" err="1">
                <a:latin typeface="Monaco" pitchFamily="2" charset="0"/>
              </a:rPr>
              <a:t>lives_in_europe.vertex_id;l</a:t>
            </a:r>
            <a:endParaRPr lang="zh-CN" altLang="en-US" sz="800" dirty="0">
              <a:latin typeface="Monaco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2F6F61-37AA-AA4A-BCAA-476E7D302C10}"/>
              </a:ext>
            </a:extLst>
          </p:cNvPr>
          <p:cNvSpPr txBox="1"/>
          <p:nvPr/>
        </p:nvSpPr>
        <p:spPr>
          <a:xfrm>
            <a:off x="497305" y="496068"/>
            <a:ext cx="10515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b="0" i="0" dirty="0">
                <a:solidFill>
                  <a:srgbClr val="525252"/>
                </a:solidFill>
                <a:effectLst/>
                <a:latin typeface="Monaco" pitchFamily="2" charset="0"/>
              </a:rPr>
              <a:t>MATCH </a:t>
            </a:r>
          </a:p>
          <a:p>
            <a:r>
              <a:rPr lang="en" altLang="zh-CN" sz="1000" dirty="0">
                <a:solidFill>
                  <a:srgbClr val="525252"/>
                </a:solidFill>
                <a:latin typeface="Monaco" pitchFamily="2" charset="0"/>
              </a:rPr>
              <a:t>      </a:t>
            </a:r>
            <a:r>
              <a:rPr lang="en" altLang="zh-CN" sz="1000" b="0" i="0" dirty="0">
                <a:solidFill>
                  <a:srgbClr val="525252"/>
                </a:solidFill>
                <a:effectLst/>
                <a:latin typeface="Monaco" pitchFamily="2" charset="0"/>
              </a:rPr>
              <a:t>(person) -[:BORN_IN]-&gt; ()  -[:WITHIN*0..]-&gt; (</a:t>
            </a:r>
            <a:r>
              <a:rPr lang="en" altLang="zh-CN" sz="1000" b="0" i="0" dirty="0" err="1">
                <a:solidFill>
                  <a:srgbClr val="525252"/>
                </a:solidFill>
                <a:effectLst/>
                <a:latin typeface="Monaco" pitchFamily="2" charset="0"/>
              </a:rPr>
              <a:t>us:Location</a:t>
            </a:r>
            <a:r>
              <a:rPr lang="en" altLang="zh-CN" sz="1000" b="0" i="0" dirty="0">
                <a:solidFill>
                  <a:srgbClr val="525252"/>
                </a:solidFill>
                <a:effectLst/>
                <a:latin typeface="Monaco" pitchFamily="2" charset="0"/>
              </a:rPr>
              <a:t> {</a:t>
            </a:r>
            <a:r>
              <a:rPr lang="en" altLang="zh-CN" sz="1000" b="0" i="0" dirty="0" err="1">
                <a:solidFill>
                  <a:srgbClr val="525252"/>
                </a:solidFill>
                <a:effectLst/>
                <a:latin typeface="Monaco" pitchFamily="2" charset="0"/>
              </a:rPr>
              <a:t>name:'United</a:t>
            </a:r>
            <a:r>
              <a:rPr lang="en" altLang="zh-CN" sz="1000" b="0" i="0" dirty="0">
                <a:solidFill>
                  <a:srgbClr val="525252"/>
                </a:solidFill>
                <a:effectLst/>
                <a:latin typeface="Monaco" pitchFamily="2" charset="0"/>
              </a:rPr>
              <a:t> States’}),</a:t>
            </a:r>
          </a:p>
          <a:p>
            <a:r>
              <a:rPr lang="en" altLang="zh-CN" sz="1000" dirty="0">
                <a:solidFill>
                  <a:srgbClr val="525252"/>
                </a:solidFill>
                <a:latin typeface="Monaco" pitchFamily="2" charset="0"/>
              </a:rPr>
              <a:t>     </a:t>
            </a:r>
            <a:r>
              <a:rPr lang="en" altLang="zh-CN" sz="1000" b="0" i="0" dirty="0">
                <a:solidFill>
                  <a:srgbClr val="525252"/>
                </a:solidFill>
                <a:effectLst/>
                <a:latin typeface="Monaco" pitchFamily="2" charset="0"/>
              </a:rPr>
              <a:t> (person) -[:LIVES_IN]-&gt; () -[:WITHIN*0..]-&gt; (</a:t>
            </a:r>
            <a:r>
              <a:rPr lang="en" altLang="zh-CN" sz="1000" b="0" i="0" dirty="0" err="1">
                <a:solidFill>
                  <a:srgbClr val="525252"/>
                </a:solidFill>
                <a:effectLst/>
                <a:latin typeface="Monaco" pitchFamily="2" charset="0"/>
              </a:rPr>
              <a:t>eu:Location</a:t>
            </a:r>
            <a:r>
              <a:rPr lang="en" altLang="zh-CN" sz="1000" b="0" i="0" dirty="0">
                <a:solidFill>
                  <a:srgbClr val="525252"/>
                </a:solidFill>
                <a:effectLst/>
                <a:latin typeface="Monaco" pitchFamily="2" charset="0"/>
              </a:rPr>
              <a:t> {</a:t>
            </a:r>
            <a:r>
              <a:rPr lang="en" altLang="zh-CN" sz="1000" b="0" i="0" dirty="0" err="1">
                <a:solidFill>
                  <a:srgbClr val="525252"/>
                </a:solidFill>
                <a:effectLst/>
                <a:latin typeface="Monaco" pitchFamily="2" charset="0"/>
              </a:rPr>
              <a:t>name:'Europe</a:t>
            </a:r>
            <a:r>
              <a:rPr lang="en" altLang="zh-CN" sz="1000" b="0" i="0" dirty="0">
                <a:solidFill>
                  <a:srgbClr val="525252"/>
                </a:solidFill>
                <a:effectLst/>
                <a:latin typeface="Monaco" pitchFamily="2" charset="0"/>
              </a:rPr>
              <a:t>’}) </a:t>
            </a:r>
          </a:p>
          <a:p>
            <a:r>
              <a:rPr lang="en" altLang="zh-CN" sz="1000" b="0" i="0" dirty="0">
                <a:solidFill>
                  <a:srgbClr val="525252"/>
                </a:solidFill>
                <a:effectLst/>
                <a:latin typeface="Monaco" pitchFamily="2" charset="0"/>
              </a:rPr>
              <a:t>RETURN </a:t>
            </a:r>
            <a:r>
              <a:rPr lang="en" altLang="zh-CN" sz="1000" b="0" i="0" dirty="0" err="1">
                <a:solidFill>
                  <a:srgbClr val="525252"/>
                </a:solidFill>
                <a:effectLst/>
                <a:latin typeface="Monaco" pitchFamily="2" charset="0"/>
              </a:rPr>
              <a:t>person.name</a:t>
            </a:r>
            <a:endParaRPr lang="zh-CN" altLang="en-US" sz="1000" dirty="0">
              <a:latin typeface="Monaco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76C77C-9FDD-3D4E-9EF5-1BBDACCE4C0D}"/>
              </a:ext>
            </a:extLst>
          </p:cNvPr>
          <p:cNvSpPr txBox="1"/>
          <p:nvPr/>
        </p:nvSpPr>
        <p:spPr>
          <a:xfrm>
            <a:off x="76202" y="81768"/>
            <a:ext cx="8927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3B454E"/>
                </a:solidFill>
                <a:latin typeface="Roboto" panose="02000000000000000000" pitchFamily="2" charset="0"/>
              </a:rPr>
              <a:t>Cyper</a:t>
            </a:r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 :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EF4C83-70B7-7E47-9C5A-1465C7817574}"/>
              </a:ext>
            </a:extLst>
          </p:cNvPr>
          <p:cNvSpPr txBox="1"/>
          <p:nvPr/>
        </p:nvSpPr>
        <p:spPr>
          <a:xfrm>
            <a:off x="112298" y="1202751"/>
            <a:ext cx="8927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454E"/>
                </a:solidFill>
                <a:latin typeface="Roboto" panose="02000000000000000000" pitchFamily="2" charset="0"/>
              </a:rPr>
              <a:t>SQL :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549BA9-5E0A-DD4C-A839-A393755C224B}"/>
              </a:ext>
            </a:extLst>
          </p:cNvPr>
          <p:cNvSpPr txBox="1"/>
          <p:nvPr/>
        </p:nvSpPr>
        <p:spPr>
          <a:xfrm>
            <a:off x="7809771" y="2528314"/>
            <a:ext cx="8927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3B454E"/>
                </a:solidFill>
                <a:latin typeface="Roboto" panose="02000000000000000000" pitchFamily="2" charset="0"/>
              </a:rPr>
              <a:t>以图查询为例</a:t>
            </a:r>
            <a:endParaRPr lang="en-US" altLang="zh-CN" sz="1800" b="1" dirty="0">
              <a:solidFill>
                <a:srgbClr val="3B454E"/>
              </a:solidFill>
              <a:latin typeface="Roboto" panose="02000000000000000000" pitchFamily="2" charset="0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FA8743B-A3ED-8B4F-A8C0-322ACAD8E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12" y="2278766"/>
            <a:ext cx="6251839" cy="378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4069CD6-F9E6-C846-8352-855C005626BB}"/>
              </a:ext>
            </a:extLst>
          </p:cNvPr>
          <p:cNvSpPr txBox="1"/>
          <p:nvPr/>
        </p:nvSpPr>
        <p:spPr>
          <a:xfrm>
            <a:off x="9923845" y="882448"/>
            <a:ext cx="901881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sz="500" dirty="0">
                <a:solidFill>
                  <a:srgbClr val="000000"/>
                </a:solidFill>
                <a:effectLst/>
                <a:latin typeface="Monaco" pitchFamily="2" charset="0"/>
              </a:rPr>
              <a:t>vertices</a:t>
            </a:r>
            <a:br>
              <a:rPr lang="en" altLang="zh-CN" sz="5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(</a:t>
            </a: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    </a:t>
            </a:r>
            <a:r>
              <a:rPr lang="en" altLang="zh-CN" sz="500" dirty="0" err="1">
                <a:solidFill>
                  <a:srgbClr val="871094"/>
                </a:solidFill>
                <a:effectLst/>
                <a:latin typeface="Monaco" pitchFamily="2" charset="0"/>
              </a:rPr>
              <a:t>vertex_id</a:t>
            </a:r>
            <a:r>
              <a:rPr lang="en" altLang="zh-CN" sz="500" dirty="0">
                <a:solidFill>
                  <a:srgbClr val="871094"/>
                </a:solidFill>
                <a:effectLst/>
                <a:latin typeface="Monaco" pitchFamily="2" charset="0"/>
              </a:rPr>
              <a:t>  </a:t>
            </a: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INTEGER PRIMARY KEY</a:t>
            </a:r>
            <a:r>
              <a:rPr lang="en" altLang="zh-CN" sz="500" dirty="0">
                <a:latin typeface="Monaco" pitchFamily="2" charset="0"/>
              </a:rPr>
              <a:t>,</a:t>
            </a: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    </a:t>
            </a:r>
            <a:r>
              <a:rPr lang="en" altLang="zh-CN" sz="500" dirty="0">
                <a:solidFill>
                  <a:srgbClr val="871094"/>
                </a:solidFill>
                <a:effectLst/>
                <a:latin typeface="Monaco" pitchFamily="2" charset="0"/>
              </a:rPr>
              <a:t>properties </a:t>
            </a: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JSON</a:t>
            </a:r>
            <a:b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);</a:t>
            </a:r>
            <a:br>
              <a:rPr lang="en" altLang="zh-CN" sz="500" dirty="0">
                <a:latin typeface="Monaco" pitchFamily="2" charset="0"/>
              </a:rPr>
            </a:b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sz="500" dirty="0">
                <a:solidFill>
                  <a:srgbClr val="000000"/>
                </a:solidFill>
                <a:effectLst/>
                <a:latin typeface="Monaco" pitchFamily="2" charset="0"/>
              </a:rPr>
              <a:t>edges</a:t>
            </a:r>
            <a:br>
              <a:rPr lang="en" altLang="zh-CN" sz="5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(</a:t>
            </a: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    </a:t>
            </a:r>
            <a:r>
              <a:rPr lang="en" altLang="zh-CN" sz="500" dirty="0" err="1">
                <a:solidFill>
                  <a:srgbClr val="871094"/>
                </a:solidFill>
                <a:effectLst/>
                <a:latin typeface="Monaco" pitchFamily="2" charset="0"/>
              </a:rPr>
              <a:t>edge_id</a:t>
            </a:r>
            <a:r>
              <a:rPr lang="en" altLang="zh-CN" sz="500" dirty="0">
                <a:solidFill>
                  <a:srgbClr val="871094"/>
                </a:solidFill>
                <a:effectLst/>
                <a:latin typeface="Monaco" pitchFamily="2" charset="0"/>
              </a:rPr>
              <a:t>     </a:t>
            </a: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INTEGER PRIMARY KEY</a:t>
            </a:r>
            <a:r>
              <a:rPr lang="en" altLang="zh-CN" sz="500" dirty="0">
                <a:latin typeface="Monaco" pitchFamily="2" charset="0"/>
              </a:rPr>
              <a:t>,</a:t>
            </a: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    </a:t>
            </a:r>
            <a:r>
              <a:rPr lang="en" altLang="zh-CN" sz="500" dirty="0" err="1">
                <a:solidFill>
                  <a:srgbClr val="871094"/>
                </a:solidFill>
                <a:effectLst/>
                <a:latin typeface="Monaco" pitchFamily="2" charset="0"/>
              </a:rPr>
              <a:t>tail_vertex</a:t>
            </a:r>
            <a:r>
              <a:rPr lang="en" altLang="zh-CN" sz="5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INTEGER REFERENCES </a:t>
            </a:r>
            <a:r>
              <a:rPr lang="en" altLang="zh-CN" sz="500" dirty="0">
                <a:solidFill>
                  <a:srgbClr val="000000"/>
                </a:solidFill>
                <a:effectLst/>
                <a:latin typeface="Monaco" pitchFamily="2" charset="0"/>
              </a:rPr>
              <a:t>vertices </a:t>
            </a:r>
            <a:r>
              <a:rPr lang="en" altLang="zh-CN" sz="500" dirty="0">
                <a:latin typeface="Monaco" pitchFamily="2" charset="0"/>
              </a:rPr>
              <a:t>(</a:t>
            </a:r>
            <a:r>
              <a:rPr lang="en" altLang="zh-CN" sz="500" dirty="0" err="1">
                <a:solidFill>
                  <a:srgbClr val="871094"/>
                </a:solidFill>
                <a:effectLst/>
                <a:latin typeface="Monaco" pitchFamily="2" charset="0"/>
              </a:rPr>
              <a:t>vertex_id</a:t>
            </a:r>
            <a:r>
              <a:rPr lang="en" altLang="zh-CN" sz="500" dirty="0">
                <a:latin typeface="Monaco" pitchFamily="2" charset="0"/>
              </a:rPr>
              <a:t>),</a:t>
            </a: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    </a:t>
            </a:r>
            <a:r>
              <a:rPr lang="en" altLang="zh-CN" sz="500" dirty="0" err="1">
                <a:solidFill>
                  <a:srgbClr val="871094"/>
                </a:solidFill>
                <a:effectLst/>
                <a:latin typeface="Monaco" pitchFamily="2" charset="0"/>
              </a:rPr>
              <a:t>head_vertex</a:t>
            </a:r>
            <a:r>
              <a:rPr lang="en" altLang="zh-CN" sz="5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INTEGER REFERENCES </a:t>
            </a:r>
            <a:r>
              <a:rPr lang="en" altLang="zh-CN" sz="500" dirty="0">
                <a:solidFill>
                  <a:srgbClr val="000000"/>
                </a:solidFill>
                <a:effectLst/>
                <a:latin typeface="Monaco" pitchFamily="2" charset="0"/>
              </a:rPr>
              <a:t>vertices </a:t>
            </a:r>
            <a:r>
              <a:rPr lang="en" altLang="zh-CN" sz="500" dirty="0">
                <a:latin typeface="Monaco" pitchFamily="2" charset="0"/>
              </a:rPr>
              <a:t>(</a:t>
            </a:r>
            <a:r>
              <a:rPr lang="en" altLang="zh-CN" sz="500" dirty="0" err="1">
                <a:solidFill>
                  <a:srgbClr val="871094"/>
                </a:solidFill>
                <a:effectLst/>
                <a:latin typeface="Monaco" pitchFamily="2" charset="0"/>
              </a:rPr>
              <a:t>vertex_id</a:t>
            </a:r>
            <a:r>
              <a:rPr lang="en" altLang="zh-CN" sz="500" dirty="0">
                <a:latin typeface="Monaco" pitchFamily="2" charset="0"/>
              </a:rPr>
              <a:t>),</a:t>
            </a: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    </a:t>
            </a:r>
            <a:r>
              <a:rPr lang="en" altLang="zh-CN" sz="500" dirty="0">
                <a:solidFill>
                  <a:srgbClr val="871094"/>
                </a:solidFill>
                <a:effectLst/>
                <a:latin typeface="Monaco" pitchFamily="2" charset="0"/>
              </a:rPr>
              <a:t>label       </a:t>
            </a: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TEXT</a:t>
            </a:r>
            <a:r>
              <a:rPr lang="en" altLang="zh-CN" sz="500" dirty="0">
                <a:latin typeface="Monaco" pitchFamily="2" charset="0"/>
              </a:rPr>
              <a:t>,</a:t>
            </a: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    </a:t>
            </a:r>
            <a:r>
              <a:rPr lang="en" altLang="zh-CN" sz="500" dirty="0">
                <a:solidFill>
                  <a:srgbClr val="871094"/>
                </a:solidFill>
                <a:effectLst/>
                <a:latin typeface="Monaco" pitchFamily="2" charset="0"/>
              </a:rPr>
              <a:t>properties  </a:t>
            </a: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JSON</a:t>
            </a:r>
            <a:b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500" dirty="0">
                <a:latin typeface="Monaco" pitchFamily="2" charset="0"/>
              </a:rPr>
              <a:t>);</a:t>
            </a:r>
            <a:br>
              <a:rPr lang="en" altLang="zh-CN" sz="500" dirty="0">
                <a:latin typeface="Monaco" pitchFamily="2" charset="0"/>
              </a:rPr>
            </a:b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CREATE INDEX </a:t>
            </a:r>
            <a:r>
              <a:rPr lang="en" altLang="zh-CN" sz="500" dirty="0" err="1">
                <a:latin typeface="Monaco" pitchFamily="2" charset="0"/>
              </a:rPr>
              <a:t>edges_tails</a:t>
            </a:r>
            <a:r>
              <a:rPr lang="en" altLang="zh-CN" sz="500" dirty="0">
                <a:latin typeface="Monaco" pitchFamily="2" charset="0"/>
              </a:rPr>
              <a:t> </a:t>
            </a: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ON </a:t>
            </a:r>
            <a:r>
              <a:rPr lang="en" altLang="zh-CN" sz="500" dirty="0">
                <a:solidFill>
                  <a:srgbClr val="000000"/>
                </a:solidFill>
                <a:effectLst/>
                <a:latin typeface="Monaco" pitchFamily="2" charset="0"/>
              </a:rPr>
              <a:t>edges </a:t>
            </a:r>
            <a:r>
              <a:rPr lang="en" altLang="zh-CN" sz="500" dirty="0">
                <a:latin typeface="Monaco" pitchFamily="2" charset="0"/>
              </a:rPr>
              <a:t>(</a:t>
            </a:r>
            <a:r>
              <a:rPr lang="en" altLang="zh-CN" sz="500" dirty="0" err="1">
                <a:solidFill>
                  <a:srgbClr val="871094"/>
                </a:solidFill>
                <a:effectLst/>
                <a:latin typeface="Monaco" pitchFamily="2" charset="0"/>
              </a:rPr>
              <a:t>tail_vertex</a:t>
            </a:r>
            <a:r>
              <a:rPr lang="en" altLang="zh-CN" sz="500" dirty="0">
                <a:latin typeface="Monaco" pitchFamily="2" charset="0"/>
              </a:rPr>
              <a:t>);</a:t>
            </a:r>
            <a:br>
              <a:rPr lang="en" altLang="zh-CN" sz="500" dirty="0">
                <a:latin typeface="Monaco" pitchFamily="2" charset="0"/>
              </a:rPr>
            </a:b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CREATE INDEX </a:t>
            </a:r>
            <a:r>
              <a:rPr lang="en" altLang="zh-CN" sz="500" dirty="0" err="1">
                <a:latin typeface="Monaco" pitchFamily="2" charset="0"/>
              </a:rPr>
              <a:t>edges_heads</a:t>
            </a:r>
            <a:r>
              <a:rPr lang="en" altLang="zh-CN" sz="500" dirty="0">
                <a:latin typeface="Monaco" pitchFamily="2" charset="0"/>
              </a:rPr>
              <a:t> </a:t>
            </a:r>
            <a:r>
              <a:rPr lang="en" altLang="zh-CN" sz="500" dirty="0">
                <a:solidFill>
                  <a:srgbClr val="0033B3"/>
                </a:solidFill>
                <a:effectLst/>
                <a:latin typeface="Monaco" pitchFamily="2" charset="0"/>
              </a:rPr>
              <a:t>ON </a:t>
            </a:r>
            <a:r>
              <a:rPr lang="en" altLang="zh-CN" sz="500" dirty="0">
                <a:solidFill>
                  <a:srgbClr val="000000"/>
                </a:solidFill>
                <a:effectLst/>
                <a:latin typeface="Monaco" pitchFamily="2" charset="0"/>
              </a:rPr>
              <a:t>edges </a:t>
            </a:r>
            <a:r>
              <a:rPr lang="en" altLang="zh-CN" sz="500" dirty="0">
                <a:latin typeface="Monaco" pitchFamily="2" charset="0"/>
              </a:rPr>
              <a:t>(</a:t>
            </a:r>
            <a:r>
              <a:rPr lang="en" altLang="zh-CN" sz="500" dirty="0" err="1">
                <a:solidFill>
                  <a:srgbClr val="871094"/>
                </a:solidFill>
                <a:effectLst/>
                <a:latin typeface="Monaco" pitchFamily="2" charset="0"/>
              </a:rPr>
              <a:t>head_vertex</a:t>
            </a:r>
            <a:r>
              <a:rPr lang="en" altLang="zh-CN" sz="500" dirty="0">
                <a:latin typeface="Monaco" pitchFamily="2" charset="0"/>
              </a:rPr>
              <a:t>);</a:t>
            </a:r>
            <a:endParaRPr lang="zh-CN" altLang="en-US" sz="5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937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2C49374-E1F2-A843-A079-5F239806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8" y="1879414"/>
            <a:ext cx="3318884" cy="86130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E5D9C08-FFBB-2441-A431-65FCA2B19AC2}"/>
              </a:ext>
            </a:extLst>
          </p:cNvPr>
          <p:cNvSpPr txBox="1"/>
          <p:nvPr/>
        </p:nvSpPr>
        <p:spPr>
          <a:xfrm>
            <a:off x="396987" y="4206004"/>
            <a:ext cx="11704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600" dirty="0">
                <a:latin typeface="Monaco" pitchFamily="2" charset="0"/>
              </a:rPr>
              <a:t>(ins) ins, value </a:t>
            </a:r>
          </a:p>
          <a:p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600" dirty="0" err="1">
                <a:latin typeface="Monaco" pitchFamily="2" charset="0"/>
              </a:rPr>
              <a:t>pg_ins_tps</a:t>
            </a:r>
            <a:r>
              <a:rPr lang="en" altLang="zh-CN" sz="1600" dirty="0">
                <a:latin typeface="Monaco" pitchFamily="2" charset="0"/>
              </a:rPr>
              <a:t>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ins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time DESC LIMIT 1</a:t>
            </a:r>
            <a:r>
              <a:rPr lang="en" altLang="zh-CN" sz="1600" dirty="0">
                <a:latin typeface="Monaco" pitchFamily="2" charset="0"/>
              </a:rPr>
              <a:t>;</a:t>
            </a:r>
            <a:endParaRPr lang="zh-CN" altLang="en-US" sz="1600" dirty="0">
              <a:latin typeface="Monaco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80908B-380B-DD41-A1E6-23D4206C89BA}"/>
              </a:ext>
            </a:extLst>
          </p:cNvPr>
          <p:cNvSpPr txBox="1"/>
          <p:nvPr/>
        </p:nvSpPr>
        <p:spPr>
          <a:xfrm>
            <a:off x="396987" y="4926079"/>
            <a:ext cx="110330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dirty="0">
                <a:latin typeface="Monaco" pitchFamily="2" charset="0"/>
              </a:rPr>
              <a:t>)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labels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value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 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i="1" dirty="0">
                <a:effectLst/>
                <a:latin typeface="Monaco" pitchFamily="2" charset="0"/>
              </a:rPr>
              <a:t>*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metric_name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latin typeface="Monaco" pitchFamily="2" charset="0"/>
              </a:rPr>
              <a:t>= 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dirty="0" err="1">
                <a:solidFill>
                  <a:srgbClr val="067D17"/>
                </a:solidFill>
                <a:effectLst/>
                <a:latin typeface="Monaco" pitchFamily="2" charset="0"/>
              </a:rPr>
              <a:t>pg:ins:tps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dirty="0">
                <a:latin typeface="Monaco" pitchFamily="2" charset="0"/>
              </a:rPr>
              <a:t>)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s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NATURAL JOIN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data d</a:t>
            </a:r>
            <a:b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r>
              <a:rPr lang="en" altLang="zh-CN" dirty="0">
                <a:latin typeface="Monaco" pitchFamily="2" charset="0"/>
              </a:rPr>
              <a:t>;</a:t>
            </a:r>
            <a:endParaRPr lang="zh-CN" altLang="en-US" dirty="0">
              <a:latin typeface="Monaco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1C10F5-08E6-7E4C-82C3-C3736DD0C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44" y="43117"/>
            <a:ext cx="7641756" cy="38648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FDFF5AB-4E71-8A4E-8CD0-07BC8E68F4CD}"/>
              </a:ext>
            </a:extLst>
          </p:cNvPr>
          <p:cNvSpPr txBox="1"/>
          <p:nvPr/>
        </p:nvSpPr>
        <p:spPr>
          <a:xfrm>
            <a:off x="3233057" y="446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98EB428-CD89-D64C-846B-B53555F5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" y="255817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简单指标查询</a:t>
            </a:r>
          </a:p>
        </p:txBody>
      </p:sp>
    </p:spTree>
    <p:extLst>
      <p:ext uri="{BB962C8B-B14F-4D97-AF65-F5344CB8AC3E}">
        <p14:creationId xmlns:p14="http://schemas.microsoft.com/office/powerpoint/2010/main" val="272503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B2F9EA5-DFA7-0544-AA3E-023D1155B49A}"/>
              </a:ext>
            </a:extLst>
          </p:cNvPr>
          <p:cNvSpPr txBox="1"/>
          <p:nvPr/>
        </p:nvSpPr>
        <p:spPr>
          <a:xfrm>
            <a:off x="611501" y="1285341"/>
            <a:ext cx="121663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获取所有实例当前的</a:t>
            </a: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QPS</a:t>
            </a:r>
            <a:r>
              <a:rPr lang="zh-CN" altLang="en" dirty="0">
                <a:solidFill>
                  <a:srgbClr val="8C8C8C"/>
                </a:solidFill>
                <a:effectLst/>
                <a:latin typeface="Monaco" pitchFamily="2" charset="0"/>
              </a:rPr>
              <a:t>：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                        </a:t>
            </a:r>
            <a:r>
              <a:rPr lang="en" altLang="zh-CN" b="1" dirty="0" err="1">
                <a:solidFill>
                  <a:srgbClr val="FF0000"/>
                </a:solidFill>
                <a:effectLst/>
                <a:latin typeface="Monaco" pitchFamily="2" charset="0"/>
              </a:rPr>
              <a:t>qps</a:t>
            </a:r>
            <a:b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ins</a:t>
            </a:r>
            <a:r>
              <a:rPr lang="en" altLang="zh-CN" dirty="0">
                <a:latin typeface="Monaco" pitchFamily="2" charset="0"/>
              </a:rPr>
              <a:t>)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ins</a:t>
            </a:r>
            <a:r>
              <a:rPr lang="en" altLang="zh-CN" dirty="0" err="1">
                <a:latin typeface="Monaco" pitchFamily="2" charset="0"/>
              </a:rPr>
              <a:t>,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qps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onaco" pitchFamily="2" charset="0"/>
              </a:rPr>
              <a:t>time_series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ins</a:t>
            </a:r>
            <a:r>
              <a:rPr lang="en" altLang="zh-CN" dirty="0" err="1">
                <a:latin typeface="Monaco" pitchFamily="2" charset="0"/>
              </a:rPr>
              <a:t>,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r>
              <a:rPr lang="en" altLang="zh-CN" dirty="0">
                <a:latin typeface="Monaco" pitchFamily="2" charset="0"/>
              </a:rPr>
              <a:t>;</a:t>
            </a:r>
            <a:br>
              <a:rPr lang="en" altLang="zh-CN" dirty="0">
                <a:latin typeface="Monaco" pitchFamily="2" charset="0"/>
              </a:rPr>
            </a:br>
            <a:endParaRPr lang="en" altLang="zh-CN" dirty="0">
              <a:latin typeface="Monaco" pitchFamily="2" charset="0"/>
            </a:endParaRPr>
          </a:p>
          <a:p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获取单个实例</a:t>
            </a:r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(</a:t>
            </a: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pg-meta-1)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最近</a:t>
            </a:r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1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分钟的样本点：       </a:t>
            </a:r>
            <a:r>
              <a:rPr lang="en" altLang="zh-CN" b="1" dirty="0" err="1">
                <a:solidFill>
                  <a:srgbClr val="FF0000"/>
                </a:solidFill>
                <a:effectLst/>
                <a:latin typeface="Monaco" pitchFamily="2" charset="0"/>
              </a:rPr>
              <a:t>qps</a:t>
            </a:r>
            <a:r>
              <a:rPr lang="en" altLang="zh-CN" b="1" dirty="0">
                <a:solidFill>
                  <a:srgbClr val="FF0000"/>
                </a:solidFill>
                <a:effectLst/>
                <a:latin typeface="Monaco" pitchFamily="2" charset="0"/>
              </a:rPr>
              <a:t>{ins="pg-meta-1"}[1m]</a:t>
            </a:r>
            <a:br>
              <a:rPr lang="en" altLang="zh-CN" b="1" dirty="0">
                <a:solidFill>
                  <a:srgbClr val="FF0000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qps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onaco" pitchFamily="2" charset="0"/>
              </a:rPr>
              <a:t>time_series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 </a:t>
            </a:r>
          </a:p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ins </a:t>
            </a:r>
            <a:r>
              <a:rPr lang="en" altLang="zh-CN" dirty="0">
                <a:latin typeface="Monaco" pitchFamily="2" charset="0"/>
              </a:rPr>
              <a:t>= 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‘pg-meta-1’ 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AND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BETWEEN </a:t>
            </a:r>
            <a:r>
              <a:rPr lang="en" altLang="zh-CN" dirty="0">
                <a:effectLst/>
                <a:latin typeface="Monaco" pitchFamily="2" charset="0"/>
              </a:rPr>
              <a:t>now</a:t>
            </a:r>
            <a:r>
              <a:rPr lang="en" altLang="zh-CN" dirty="0">
                <a:latin typeface="Monaco" pitchFamily="2" charset="0"/>
              </a:rPr>
              <a:t>() - 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‘1min’</a:t>
            </a:r>
            <a:r>
              <a:rPr lang="en" altLang="zh-CN" dirty="0">
                <a:latin typeface="Monaco" pitchFamily="2" charset="0"/>
              </a:rPr>
              <a:t>::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INTERVAL AND </a:t>
            </a:r>
            <a:r>
              <a:rPr lang="en" altLang="zh-CN" dirty="0">
                <a:effectLst/>
                <a:latin typeface="Monaco" pitchFamily="2" charset="0"/>
              </a:rPr>
              <a:t>now</a:t>
            </a:r>
            <a:r>
              <a:rPr lang="en" altLang="zh-CN" dirty="0">
                <a:latin typeface="Monaco" pitchFamily="2" charset="0"/>
              </a:rPr>
              <a:t>();</a:t>
            </a:r>
            <a:br>
              <a:rPr lang="en" altLang="zh-CN" dirty="0">
                <a:latin typeface="Monaco" pitchFamily="2" charset="0"/>
              </a:rPr>
            </a:br>
            <a:br>
              <a:rPr lang="en" altLang="zh-CN" dirty="0">
                <a:latin typeface="Monaco" pitchFamily="2" charset="0"/>
              </a:rPr>
            </a:br>
            <a:endParaRPr lang="en" altLang="zh-CN" dirty="0">
              <a:latin typeface="Monaco" pitchFamily="2" charset="0"/>
            </a:endParaRPr>
          </a:p>
          <a:p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获取所有实例过去</a:t>
            </a:r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1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天</a:t>
            </a: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QPS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的</a:t>
            </a:r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99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分位点：               </a:t>
            </a:r>
            <a:r>
              <a:rPr lang="en" altLang="zh-CN" b="1" dirty="0" err="1">
                <a:solidFill>
                  <a:srgbClr val="FF0000"/>
                </a:solidFill>
                <a:effectLst/>
                <a:latin typeface="Monaco" pitchFamily="2" charset="0"/>
              </a:rPr>
              <a:t>quantile_over_time</a:t>
            </a:r>
            <a:r>
              <a:rPr lang="en" altLang="zh-CN" b="1" dirty="0">
                <a:solidFill>
                  <a:srgbClr val="FF0000"/>
                </a:solidFill>
                <a:effectLst/>
                <a:latin typeface="Monaco" pitchFamily="2" charset="0"/>
              </a:rPr>
              <a:t>(0.99, </a:t>
            </a:r>
            <a:r>
              <a:rPr lang="en" altLang="zh-CN" b="1" dirty="0" err="1">
                <a:solidFill>
                  <a:srgbClr val="FF0000"/>
                </a:solidFill>
                <a:effectLst/>
                <a:latin typeface="Monaco" pitchFamily="2" charset="0"/>
              </a:rPr>
              <a:t>qps</a:t>
            </a:r>
            <a:r>
              <a:rPr lang="en" altLang="zh-CN" b="1" dirty="0">
                <a:solidFill>
                  <a:srgbClr val="FF0000"/>
                </a:solidFill>
                <a:effectLst/>
                <a:latin typeface="Monaco" pitchFamily="2" charset="0"/>
              </a:rPr>
              <a:t>[1d])</a:t>
            </a:r>
            <a:b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</a:t>
            </a:r>
            <a:b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   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ins</a:t>
            </a:r>
            <a:r>
              <a:rPr lang="en" altLang="zh-CN" dirty="0">
                <a:latin typeface="Monaco" pitchFamily="2" charset="0"/>
              </a:rPr>
              <a:t>,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    </a:t>
            </a:r>
            <a:r>
              <a:rPr lang="en" altLang="zh-CN" dirty="0" err="1">
                <a:effectLst/>
                <a:latin typeface="Monaco" pitchFamily="2" charset="0"/>
              </a:rPr>
              <a:t>percentile_cont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0.99</a:t>
            </a:r>
            <a:r>
              <a:rPr lang="en" altLang="zh-CN" dirty="0">
                <a:latin typeface="Monaco" pitchFamily="2" charset="0"/>
              </a:rPr>
              <a:t>)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within group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qps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 err="1">
                <a:solidFill>
                  <a:srgbClr val="0033B3"/>
                </a:solidFill>
                <a:effectLst/>
                <a:latin typeface="Monaco" pitchFamily="2" charset="0"/>
              </a:rPr>
              <a:t>asc</a:t>
            </a:r>
            <a:r>
              <a:rPr lang="en" altLang="zh-CN" dirty="0">
                <a:latin typeface="Monaco" pitchFamily="2" charset="0"/>
              </a:rPr>
              <a:t>)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percentile_25</a:t>
            </a:r>
            <a:b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onaco" pitchFamily="2" charset="0"/>
              </a:rPr>
              <a:t>time_series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BETWEEN </a:t>
            </a:r>
            <a:r>
              <a:rPr lang="en" altLang="zh-CN" dirty="0">
                <a:effectLst/>
                <a:latin typeface="Monaco" pitchFamily="2" charset="0"/>
              </a:rPr>
              <a:t>now</a:t>
            </a:r>
            <a:r>
              <a:rPr lang="en" altLang="zh-CN" dirty="0">
                <a:latin typeface="Monaco" pitchFamily="2" charset="0"/>
              </a:rPr>
              <a:t>() - 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'1day'</a:t>
            </a:r>
            <a:r>
              <a:rPr lang="en" altLang="zh-CN" dirty="0">
                <a:latin typeface="Monaco" pitchFamily="2" charset="0"/>
              </a:rPr>
              <a:t>::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INTERVAL AND </a:t>
            </a:r>
            <a:r>
              <a:rPr lang="en" altLang="zh-CN" dirty="0">
                <a:effectLst/>
                <a:latin typeface="Monaco" pitchFamily="2" charset="0"/>
              </a:rPr>
              <a:t>now</a:t>
            </a:r>
            <a:r>
              <a:rPr lang="en" altLang="zh-CN" dirty="0">
                <a:latin typeface="Monaco" pitchFamily="2" charset="0"/>
              </a:rPr>
              <a:t>()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GROUP BY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ins</a:t>
            </a:r>
            <a:r>
              <a:rPr lang="en" altLang="zh-CN" dirty="0">
                <a:latin typeface="Monaco" pitchFamily="2" charset="0"/>
              </a:rPr>
              <a:t>;</a:t>
            </a:r>
            <a:br>
              <a:rPr lang="en" altLang="zh-CN" dirty="0">
                <a:latin typeface="Monaco" pitchFamily="2" charset="0"/>
              </a:rPr>
            </a:br>
            <a:endParaRPr lang="zh-CN" altLang="en-US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044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B7CF95B-8B71-4040-AB61-6E112C0A6C21}"/>
              </a:ext>
            </a:extLst>
          </p:cNvPr>
          <p:cNvSpPr txBox="1"/>
          <p:nvPr/>
        </p:nvSpPr>
        <p:spPr>
          <a:xfrm>
            <a:off x="350777" y="369197"/>
            <a:ext cx="11984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dirty="0">
                <a:effectLst/>
                <a:latin typeface="Menlo" panose="020B0609030804020204" pitchFamily="49" charset="0"/>
              </a:rPr>
              <a:t>已经有每个数据库的事务计数器数据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 </a:t>
            </a:r>
            <a:r>
              <a:rPr lang="en-US" altLang="zh-CN" sz="20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pg_db_xact_total</a:t>
            </a:r>
            <a:endParaRPr lang="en-US" altLang="zh-CN" sz="2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US" altLang="zh-CN" sz="2000" b="0" dirty="0">
              <a:effectLst/>
              <a:latin typeface="Menlo" panose="020B0609030804020204" pitchFamily="49" charset="0"/>
            </a:endParaRPr>
          </a:p>
          <a:p>
            <a:r>
              <a:rPr lang="zh-CN" altLang="en-US" sz="2000" b="1" dirty="0">
                <a:latin typeface="Menlo" panose="020B0609030804020204" pitchFamily="49" charset="0"/>
              </a:rPr>
              <a:t>问</a:t>
            </a:r>
            <a:r>
              <a:rPr lang="zh-CN" altLang="en-US" sz="2000" b="1" dirty="0">
                <a:effectLst/>
                <a:latin typeface="Menlo" panose="020B0609030804020204" pitchFamily="49" charset="0"/>
              </a:rPr>
              <a:t>当前环境中的所有数据库集群，在过去一周内的最大</a:t>
            </a:r>
            <a:r>
              <a:rPr lang="en" altLang="zh-CN" sz="2000" b="1" dirty="0">
                <a:effectLst/>
                <a:latin typeface="Menlo" panose="020B0609030804020204" pitchFamily="49" charset="0"/>
              </a:rPr>
              <a:t>TPS</a:t>
            </a:r>
            <a:r>
              <a:rPr lang="zh-CN" altLang="en" sz="2000" b="1" dirty="0">
                <a:latin typeface="Menlo" panose="020B0609030804020204" pitchFamily="49" charset="0"/>
              </a:rPr>
              <a:t> （</a:t>
            </a:r>
            <a:r>
              <a:rPr lang="zh-CN" altLang="en-US" sz="2000" b="1" dirty="0">
                <a:latin typeface="Menlo" panose="020B0609030804020204" pitchFamily="49" charset="0"/>
              </a:rPr>
              <a:t>分钟内平均</a:t>
            </a:r>
            <a:r>
              <a:rPr lang="zh-CN" altLang="en" sz="2000" b="1" dirty="0">
                <a:latin typeface="Menlo" panose="020B0609030804020204" pitchFamily="49" charset="0"/>
              </a:rPr>
              <a:t>）</a:t>
            </a:r>
            <a:r>
              <a:rPr lang="zh-CN" altLang="en-US" sz="2000" b="1" dirty="0">
                <a:effectLst/>
                <a:latin typeface="Menlo" panose="020B0609030804020204" pitchFamily="49" charset="0"/>
              </a:rPr>
              <a:t>分别是多少？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AA09DB4-A5F7-CA46-A99A-E8B9365A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1" y="1602997"/>
            <a:ext cx="7004531" cy="44977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AB6D3B-34EA-D843-A62D-1282F8B72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26" y="1602997"/>
            <a:ext cx="3561030" cy="43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0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42FA25D-5D3E-D144-9980-0B327C253622}"/>
              </a:ext>
            </a:extLst>
          </p:cNvPr>
          <p:cNvSpPr txBox="1"/>
          <p:nvPr/>
        </p:nvSpPr>
        <p:spPr>
          <a:xfrm>
            <a:off x="487278" y="281567"/>
            <a:ext cx="105817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原始指标</a:t>
            </a:r>
            <a:b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 err="1">
                <a:latin typeface="Monaco" pitchFamily="2" charset="0"/>
              </a:rPr>
              <a:t>pg_db_xact_total</a:t>
            </a:r>
            <a:r>
              <a:rPr lang="en" altLang="zh-CN" dirty="0">
                <a:latin typeface="Monaco" pitchFamily="2" charset="0"/>
              </a:rPr>
              <a:t>                                                 </a:t>
            </a:r>
            <a:br>
              <a:rPr lang="en" altLang="zh-CN" dirty="0">
                <a:latin typeface="Monaco" pitchFamily="2" charset="0"/>
              </a:rPr>
            </a:b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取最近</a:t>
            </a:r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1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分钟的原始指标</a:t>
            </a:r>
            <a:b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 err="1">
                <a:latin typeface="Monaco" pitchFamily="2" charset="0"/>
              </a:rPr>
              <a:t>pg_db_xact_total</a:t>
            </a:r>
            <a:r>
              <a:rPr lang="en" altLang="zh-CN" dirty="0">
                <a:latin typeface="Monaco" pitchFamily="2" charset="0"/>
              </a:rPr>
              <a:t>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m</a:t>
            </a:r>
            <a:r>
              <a:rPr lang="en" altLang="zh-CN" dirty="0">
                <a:latin typeface="Monaco" pitchFamily="2" charset="0"/>
              </a:rPr>
              <a:t>]                                             </a:t>
            </a:r>
            <a:br>
              <a:rPr lang="en" altLang="zh-CN" dirty="0">
                <a:latin typeface="Monaco" pitchFamily="2" charset="0"/>
              </a:rPr>
            </a:b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计算最近一分钟的增长率：得到所有实例的</a:t>
            </a: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TPS</a:t>
            </a:r>
            <a:b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rate( </a:t>
            </a:r>
            <a:r>
              <a:rPr lang="en" altLang="zh-CN" dirty="0" err="1">
                <a:latin typeface="Monaco" pitchFamily="2" charset="0"/>
              </a:rPr>
              <a:t>pg_db_xact_total</a:t>
            </a:r>
            <a:r>
              <a:rPr lang="en" altLang="zh-CN" dirty="0">
                <a:latin typeface="Monaco" pitchFamily="2" charset="0"/>
              </a:rPr>
              <a:t>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m</a:t>
            </a:r>
            <a:r>
              <a:rPr lang="en" altLang="zh-CN" dirty="0">
                <a:latin typeface="Monaco" pitchFamily="2" charset="0"/>
              </a:rPr>
              <a:t>])                                      </a:t>
            </a:r>
            <a:br>
              <a:rPr lang="en" altLang="zh-CN" dirty="0">
                <a:latin typeface="Monaco" pitchFamily="2" charset="0"/>
              </a:rPr>
            </a:b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将实例</a:t>
            </a: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TPS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聚合为集群</a:t>
            </a: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TPS</a:t>
            </a:r>
            <a:b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sum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by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 err="1">
                <a:latin typeface="Monaco" pitchFamily="2" charset="0"/>
              </a:rPr>
              <a:t>cls</a:t>
            </a:r>
            <a:r>
              <a:rPr lang="en" altLang="zh-CN" dirty="0">
                <a:latin typeface="Monaco" pitchFamily="2" charset="0"/>
              </a:rPr>
              <a:t>) (rate( </a:t>
            </a:r>
            <a:r>
              <a:rPr lang="en" altLang="zh-CN" dirty="0" err="1">
                <a:latin typeface="Monaco" pitchFamily="2" charset="0"/>
              </a:rPr>
              <a:t>pg_db_xact_total</a:t>
            </a:r>
            <a:r>
              <a:rPr lang="en" altLang="zh-CN" dirty="0">
                <a:latin typeface="Monaco" pitchFamily="2" charset="0"/>
              </a:rPr>
              <a:t>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m</a:t>
            </a:r>
            <a:r>
              <a:rPr lang="en" altLang="zh-CN" dirty="0">
                <a:latin typeface="Monaco" pitchFamily="2" charset="0"/>
              </a:rPr>
              <a:t>]))                       </a:t>
            </a:r>
            <a:br>
              <a:rPr lang="en" altLang="zh-CN" dirty="0">
                <a:latin typeface="Monaco" pitchFamily="2" charset="0"/>
              </a:rPr>
            </a:b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获取最近一周的集群</a:t>
            </a: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TPS</a:t>
            </a:r>
            <a:b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sum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by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 err="1">
                <a:latin typeface="Monaco" pitchFamily="2" charset="0"/>
              </a:rPr>
              <a:t>cls</a:t>
            </a:r>
            <a:r>
              <a:rPr lang="en" altLang="zh-CN" dirty="0">
                <a:latin typeface="Monaco" pitchFamily="2" charset="0"/>
              </a:rPr>
              <a:t>) (rate( </a:t>
            </a:r>
            <a:r>
              <a:rPr lang="en" altLang="zh-CN" dirty="0" err="1">
                <a:latin typeface="Monaco" pitchFamily="2" charset="0"/>
              </a:rPr>
              <a:t>pg_db_xact_total</a:t>
            </a:r>
            <a:r>
              <a:rPr lang="en" altLang="zh-CN" dirty="0">
                <a:latin typeface="Monaco" pitchFamily="2" charset="0"/>
              </a:rPr>
              <a:t>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m</a:t>
            </a:r>
            <a:r>
              <a:rPr lang="en" altLang="zh-CN" dirty="0">
                <a:latin typeface="Monaco" pitchFamily="2" charset="0"/>
              </a:rPr>
              <a:t>])) 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</a:t>
            </a:r>
            <a:r>
              <a:rPr lang="en" altLang="zh-CN" dirty="0">
                <a:latin typeface="Monaco" pitchFamily="2" charset="0"/>
              </a:rPr>
              <a:t>:]                 </a:t>
            </a:r>
            <a:br>
              <a:rPr lang="en" altLang="zh-CN" dirty="0">
                <a:latin typeface="Monaco" pitchFamily="2" charset="0"/>
              </a:rPr>
            </a:b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计算每个时间序列在过去一周的最大值</a:t>
            </a:r>
            <a:b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 err="1">
                <a:latin typeface="Monaco" pitchFamily="2" charset="0"/>
              </a:rPr>
              <a:t>max_over_time</a:t>
            </a:r>
            <a:r>
              <a:rPr lang="en" altLang="zh-CN" dirty="0">
                <a:latin typeface="Monaco" pitchFamily="2" charset="0"/>
              </a:rPr>
              <a:t>(sum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by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 err="1">
                <a:latin typeface="Monaco" pitchFamily="2" charset="0"/>
              </a:rPr>
              <a:t>cls</a:t>
            </a:r>
            <a:r>
              <a:rPr lang="en" altLang="zh-CN" dirty="0">
                <a:latin typeface="Monaco" pitchFamily="2" charset="0"/>
              </a:rPr>
              <a:t>) (rate( </a:t>
            </a:r>
            <a:r>
              <a:rPr lang="en" altLang="zh-CN" dirty="0" err="1">
                <a:latin typeface="Monaco" pitchFamily="2" charset="0"/>
              </a:rPr>
              <a:t>pg_db_xact_total</a:t>
            </a:r>
            <a:r>
              <a:rPr lang="en" altLang="zh-CN" dirty="0">
                <a:latin typeface="Monaco" pitchFamily="2" charset="0"/>
              </a:rPr>
              <a:t>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m</a:t>
            </a:r>
            <a:r>
              <a:rPr lang="en" altLang="zh-CN" dirty="0">
                <a:latin typeface="Monaco" pitchFamily="2" charset="0"/>
              </a:rPr>
              <a:t>])) 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7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d</a:t>
            </a:r>
            <a:r>
              <a:rPr lang="en" altLang="zh-CN" dirty="0">
                <a:latin typeface="Monaco" pitchFamily="2" charset="0"/>
              </a:rPr>
              <a:t>:])  </a:t>
            </a:r>
            <a:br>
              <a:rPr lang="en" altLang="zh-CN" dirty="0">
                <a:latin typeface="Monaco" pitchFamily="2" charset="0"/>
              </a:rPr>
            </a:b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从大到小排序</a:t>
            </a:r>
            <a:b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 err="1">
                <a:latin typeface="Monaco" pitchFamily="2" charset="0"/>
              </a:rPr>
              <a:t>sort_desc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 err="1">
                <a:latin typeface="Monaco" pitchFamily="2" charset="0"/>
              </a:rPr>
              <a:t>max_over_time</a:t>
            </a:r>
            <a:r>
              <a:rPr lang="en" altLang="zh-CN" dirty="0">
                <a:latin typeface="Monaco" pitchFamily="2" charset="0"/>
              </a:rPr>
              <a:t>(sum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by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 err="1">
                <a:latin typeface="Monaco" pitchFamily="2" charset="0"/>
              </a:rPr>
              <a:t>cls</a:t>
            </a:r>
            <a:r>
              <a:rPr lang="en" altLang="zh-CN" dirty="0">
                <a:latin typeface="Monaco" pitchFamily="2" charset="0"/>
              </a:rPr>
              <a:t>) (rate( </a:t>
            </a:r>
            <a:r>
              <a:rPr lang="en" altLang="zh-CN" dirty="0" err="1">
                <a:latin typeface="Monaco" pitchFamily="2" charset="0"/>
              </a:rPr>
              <a:t>pg_db_xact_total</a:t>
            </a:r>
            <a:r>
              <a:rPr lang="en" altLang="zh-CN" dirty="0">
                <a:latin typeface="Monaco" pitchFamily="2" charset="0"/>
              </a:rPr>
              <a:t>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m</a:t>
            </a:r>
            <a:r>
              <a:rPr lang="en" altLang="zh-CN" dirty="0">
                <a:latin typeface="Monaco" pitchFamily="2" charset="0"/>
              </a:rPr>
              <a:t>])) 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7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d</a:t>
            </a:r>
            <a:r>
              <a:rPr lang="en" altLang="zh-CN" dirty="0">
                <a:latin typeface="Monaco" pitchFamily="2" charset="0"/>
              </a:rPr>
              <a:t>:]))  </a:t>
            </a:r>
            <a:br>
              <a:rPr lang="en" altLang="zh-CN" dirty="0">
                <a:latin typeface="Monaco" pitchFamily="2" charset="0"/>
              </a:rPr>
            </a:br>
            <a:endParaRPr lang="zh-CN" altLang="en-US" dirty="0">
              <a:latin typeface="Monaco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AFCBC6-3A1B-A142-8AC6-7DCDE6D37474}"/>
              </a:ext>
            </a:extLst>
          </p:cNvPr>
          <p:cNvSpPr txBox="1"/>
          <p:nvPr/>
        </p:nvSpPr>
        <p:spPr>
          <a:xfrm>
            <a:off x="9024257" y="11464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Menlo" panose="020B0609030804020204" pitchFamily="49" charset="0"/>
              </a:rPr>
              <a:t>  </a:t>
            </a:r>
            <a:r>
              <a:rPr lang="en-US" altLang="zh-CN" sz="1800" b="1" dirty="0">
                <a:latin typeface="Menlo" panose="020B0609030804020204" pitchFamily="49" charset="0"/>
              </a:rPr>
              <a:t>DB</a:t>
            </a:r>
            <a:r>
              <a:rPr lang="zh-CN" altLang="en-US" sz="1800" b="1" dirty="0">
                <a:latin typeface="Menlo" panose="020B0609030804020204" pitchFamily="49" charset="0"/>
              </a:rPr>
              <a:t>事务计数器</a:t>
            </a:r>
            <a:endParaRPr lang="en-US" altLang="zh-CN" sz="1800" b="1" dirty="0">
              <a:latin typeface="Menlo" panose="020B0609030804020204" pitchFamily="49" charset="0"/>
            </a:endParaRPr>
          </a:p>
          <a:p>
            <a:r>
              <a:rPr lang="zh-CN" altLang="en-US" b="1" dirty="0">
                <a:effectLst/>
                <a:latin typeface="Menlo" panose="020B0609030804020204" pitchFamily="49" charset="0"/>
              </a:rPr>
              <a:t>  </a:t>
            </a:r>
            <a:r>
              <a:rPr lang="en-US" altLang="zh-CN" b="1" dirty="0">
                <a:effectLst/>
                <a:latin typeface="Menlo" panose="020B0609030804020204" pitchFamily="49" charset="0"/>
              </a:rPr>
              <a:t>DB</a:t>
            </a:r>
            <a:r>
              <a:rPr lang="zh-CN" altLang="en-US" b="1" dirty="0">
                <a:effectLst/>
                <a:latin typeface="Menlo" panose="020B0609030804020204" pitchFamily="49" charset="0"/>
              </a:rPr>
              <a:t> </a:t>
            </a:r>
            <a:r>
              <a:rPr lang="en-US" altLang="zh-CN" b="1" dirty="0">
                <a:effectLst/>
                <a:latin typeface="Menlo" panose="020B0609030804020204" pitchFamily="49" charset="0"/>
              </a:rPr>
              <a:t>TPS</a:t>
            </a:r>
          </a:p>
          <a:p>
            <a:r>
              <a:rPr lang="zh-CN" altLang="en-US" sz="1800" b="1" dirty="0">
                <a:latin typeface="Menlo" panose="020B0609030804020204" pitchFamily="49" charset="0"/>
              </a:rPr>
              <a:t>  </a:t>
            </a:r>
            <a:r>
              <a:rPr lang="zh-CN" altLang="en-US" b="1" dirty="0">
                <a:latin typeface="Menlo" panose="020B0609030804020204" pitchFamily="49" charset="0"/>
              </a:rPr>
              <a:t>集群</a:t>
            </a:r>
            <a:r>
              <a:rPr lang="en-US" altLang="zh-CN" b="1" dirty="0">
                <a:latin typeface="Menlo" panose="020B0609030804020204" pitchFamily="49" charset="0"/>
              </a:rPr>
              <a:t>TPS</a:t>
            </a:r>
          </a:p>
          <a:p>
            <a:r>
              <a:rPr lang="zh-CN" altLang="en-US" sz="1800" b="1" dirty="0">
                <a:effectLst/>
                <a:latin typeface="Menlo" panose="020B0609030804020204" pitchFamily="49" charset="0"/>
              </a:rPr>
              <a:t>  </a:t>
            </a:r>
            <a:r>
              <a:rPr lang="zh-CN" altLang="en-US" b="1" dirty="0">
                <a:latin typeface="Menlo" panose="020B0609030804020204" pitchFamily="49" charset="0"/>
              </a:rPr>
              <a:t>集群</a:t>
            </a:r>
            <a:r>
              <a:rPr lang="en-US" altLang="zh-CN" b="1" dirty="0">
                <a:latin typeface="Menlo" panose="020B0609030804020204" pitchFamily="49" charset="0"/>
              </a:rPr>
              <a:t>TPS </a:t>
            </a:r>
            <a:r>
              <a:rPr lang="zh-CN" altLang="en-US" b="1" dirty="0">
                <a:latin typeface="Menlo" panose="020B0609030804020204" pitchFamily="49" charset="0"/>
              </a:rPr>
              <a:t>最近一周最大值</a:t>
            </a:r>
            <a:endParaRPr lang="zh-CN" altLang="en-US" sz="1800" b="1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7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49876D5-BD8C-1E43-BD72-3451B639339F}"/>
              </a:ext>
            </a:extLst>
          </p:cNvPr>
          <p:cNvSpPr txBox="1"/>
          <p:nvPr/>
        </p:nvSpPr>
        <p:spPr>
          <a:xfrm>
            <a:off x="1319176" y="1723175"/>
            <a:ext cx="91419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简化重复计算与心智负担，将中间结果保存为一个新的指标</a:t>
            </a:r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 err="1">
                <a:latin typeface="Monaco" pitchFamily="2" charset="0"/>
              </a:rPr>
              <a:t>pg:cls:tps</a:t>
            </a:r>
            <a:b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endParaRPr lang="en-US" altLang="zh-CN" dirty="0">
              <a:solidFill>
                <a:srgbClr val="8C8C8C"/>
              </a:solidFill>
              <a:effectLst/>
              <a:latin typeface="Monaco" pitchFamily="2" charset="0"/>
            </a:endParaRPr>
          </a:p>
          <a:p>
            <a:r>
              <a:rPr lang="en-US" altLang="zh-CN" dirty="0">
                <a:latin typeface="Monaco" pitchFamily="2" charset="0"/>
              </a:rPr>
              <a:t>-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dirty="0">
                <a:latin typeface="Monaco" pitchFamily="2" charset="0"/>
              </a:rPr>
              <a:t>: </a:t>
            </a:r>
            <a:r>
              <a:rPr lang="en" altLang="zh-CN" dirty="0" err="1">
                <a:latin typeface="Monaco" pitchFamily="2" charset="0"/>
              </a:rPr>
              <a:t>pg:cls:tps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  expr: sum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by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 err="1">
                <a:latin typeface="Monaco" pitchFamily="2" charset="0"/>
              </a:rPr>
              <a:t>cls</a:t>
            </a:r>
            <a:r>
              <a:rPr lang="en" altLang="zh-CN" dirty="0">
                <a:latin typeface="Monaco" pitchFamily="2" charset="0"/>
              </a:rPr>
              <a:t>) (rate( </a:t>
            </a:r>
            <a:r>
              <a:rPr lang="en" altLang="zh-CN" dirty="0" err="1">
                <a:latin typeface="Monaco" pitchFamily="2" charset="0"/>
              </a:rPr>
              <a:t>pg_db_xact_total</a:t>
            </a:r>
            <a:r>
              <a:rPr lang="en" altLang="zh-CN" dirty="0">
                <a:latin typeface="Monaco" pitchFamily="2" charset="0"/>
              </a:rPr>
              <a:t>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m</a:t>
            </a:r>
            <a:r>
              <a:rPr lang="en" altLang="zh-CN" dirty="0">
                <a:latin typeface="Monaco" pitchFamily="2" charset="0"/>
              </a:rPr>
              <a:t>]))</a:t>
            </a:r>
            <a:endParaRPr lang="zh-CN" altLang="en-US" dirty="0">
              <a:latin typeface="Monaco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C0EEAB-5D1E-CF48-B4C3-3AE1FC127192}"/>
              </a:ext>
            </a:extLst>
          </p:cNvPr>
          <p:cNvSpPr txBox="1"/>
          <p:nvPr/>
        </p:nvSpPr>
        <p:spPr>
          <a:xfrm>
            <a:off x="3267719" y="3559629"/>
            <a:ext cx="96972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获取最近一周的集群</a:t>
            </a: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TPS</a:t>
            </a:r>
            <a:b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 err="1">
                <a:latin typeface="Monaco" pitchFamily="2" charset="0"/>
              </a:rPr>
              <a:t>pg:cls:tps</a:t>
            </a:r>
            <a:r>
              <a:rPr lang="en" altLang="zh-CN" dirty="0">
                <a:latin typeface="Monaco" pitchFamily="2" charset="0"/>
              </a:rPr>
              <a:t>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</a:t>
            </a:r>
            <a:r>
              <a:rPr lang="en" altLang="zh-CN" dirty="0">
                <a:latin typeface="Monaco" pitchFamily="2" charset="0"/>
              </a:rPr>
              <a:t>]</a:t>
            </a:r>
            <a:br>
              <a:rPr lang="en" altLang="zh-CN" dirty="0">
                <a:latin typeface="Monaco" pitchFamily="2" charset="0"/>
              </a:rPr>
            </a:b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计算每个时间序列在过去一周的最大值</a:t>
            </a:r>
            <a:b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dirty="0" err="1">
                <a:latin typeface="Monaco" pitchFamily="2" charset="0"/>
              </a:rPr>
              <a:t>max_over_time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 err="1">
                <a:latin typeface="Monaco" pitchFamily="2" charset="0"/>
              </a:rPr>
              <a:t>pg:cls:tps</a:t>
            </a:r>
            <a:r>
              <a:rPr lang="en" altLang="zh-CN" dirty="0">
                <a:latin typeface="Monaco" pitchFamily="2" charset="0"/>
              </a:rPr>
              <a:t>[</a:t>
            </a:r>
            <a:r>
              <a:rPr lang="en" altLang="zh-CN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</a:t>
            </a:r>
            <a:r>
              <a:rPr lang="en" altLang="zh-CN" dirty="0">
                <a:latin typeface="Monaco" pitchFamily="2" charset="0"/>
              </a:rPr>
              <a:t>])</a:t>
            </a:r>
            <a:br>
              <a:rPr lang="en" altLang="zh-CN" dirty="0">
                <a:latin typeface="Monaco" pitchFamily="2" charset="0"/>
              </a:rPr>
            </a:b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  <a:t>并按降序排列</a:t>
            </a:r>
            <a:br>
              <a:rPr lang="zh-CN" altLang="en-US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b="1" dirty="0" err="1">
                <a:latin typeface="Monaco" pitchFamily="2" charset="0"/>
              </a:rPr>
              <a:t>sort_desc</a:t>
            </a:r>
            <a:r>
              <a:rPr lang="en" altLang="zh-CN" b="1" dirty="0">
                <a:latin typeface="Monaco" pitchFamily="2" charset="0"/>
              </a:rPr>
              <a:t>(</a:t>
            </a:r>
            <a:r>
              <a:rPr lang="en" altLang="zh-CN" b="1" dirty="0" err="1">
                <a:latin typeface="Monaco" pitchFamily="2" charset="0"/>
              </a:rPr>
              <a:t>max_over_time</a:t>
            </a:r>
            <a:r>
              <a:rPr lang="en" altLang="zh-CN" b="1" dirty="0">
                <a:latin typeface="Monaco" pitchFamily="2" charset="0"/>
              </a:rPr>
              <a:t>(</a:t>
            </a:r>
            <a:r>
              <a:rPr lang="en" altLang="zh-CN" b="1" dirty="0" err="1">
                <a:latin typeface="Monaco" pitchFamily="2" charset="0"/>
              </a:rPr>
              <a:t>pg:cls:tps</a:t>
            </a:r>
            <a:r>
              <a:rPr lang="en" altLang="zh-CN" b="1" dirty="0">
                <a:latin typeface="Monaco" pitchFamily="2" charset="0"/>
              </a:rPr>
              <a:t>[</a:t>
            </a:r>
            <a:r>
              <a:rPr lang="en" altLang="zh-CN" b="1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b="1" dirty="0">
                <a:solidFill>
                  <a:srgbClr val="0033B3"/>
                </a:solidFill>
                <a:effectLst/>
                <a:latin typeface="Monaco" pitchFamily="2" charset="0"/>
              </a:rPr>
              <a:t>w</a:t>
            </a:r>
            <a:r>
              <a:rPr lang="en" altLang="zh-CN" b="1" dirty="0">
                <a:latin typeface="Monaco" pitchFamily="2" charset="0"/>
              </a:rPr>
              <a:t>]))</a:t>
            </a:r>
            <a:endParaRPr lang="zh-CN" altLang="en-US" b="1" dirty="0">
              <a:latin typeface="Monaco" pitchFamily="2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D02B764-A58D-F34D-AE3B-7D4E9E433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339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进一步简化</a:t>
            </a:r>
          </a:p>
        </p:txBody>
      </p:sp>
    </p:spTree>
    <p:extLst>
      <p:ext uri="{BB962C8B-B14F-4D97-AF65-F5344CB8AC3E}">
        <p14:creationId xmlns:p14="http://schemas.microsoft.com/office/powerpoint/2010/main" val="3448974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432F4C5-F437-0945-B1D8-461FF8A6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339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如果用关系模型？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F20EC0-E015-684A-AAA4-0AE2F5EC12F5}"/>
              </a:ext>
            </a:extLst>
          </p:cNvPr>
          <p:cNvSpPr txBox="1"/>
          <p:nvPr/>
        </p:nvSpPr>
        <p:spPr>
          <a:xfrm>
            <a:off x="1356755" y="1504236"/>
            <a:ext cx="1083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C8C8C"/>
                </a:solidFill>
                <a:effectLst/>
              </a:rPr>
              <a:t>-- </a:t>
            </a:r>
            <a:r>
              <a:rPr lang="zh-CN" altLang="en-US" dirty="0">
                <a:solidFill>
                  <a:srgbClr val="8C8C8C"/>
                </a:solidFill>
                <a:effectLst/>
              </a:rPr>
              <a:t>窗口函数，按实例</a:t>
            </a:r>
            <a:r>
              <a:rPr lang="en-US" altLang="zh-CN" dirty="0">
                <a:solidFill>
                  <a:srgbClr val="8C8C8C"/>
                </a:solidFill>
                <a:effectLst/>
              </a:rPr>
              <a:t>/</a:t>
            </a:r>
            <a:r>
              <a:rPr lang="zh-CN" altLang="en-US" dirty="0">
                <a:solidFill>
                  <a:srgbClr val="8C8C8C"/>
                </a:solidFill>
                <a:effectLst/>
              </a:rPr>
              <a:t>时间桶分区，计算实例</a:t>
            </a:r>
            <a:r>
              <a:rPr lang="en" altLang="zh-CN" dirty="0">
                <a:solidFill>
                  <a:srgbClr val="8C8C8C"/>
                </a:solidFill>
                <a:effectLst/>
              </a:rPr>
              <a:t>TPS</a:t>
            </a:r>
            <a:r>
              <a:rPr lang="zh-CN" altLang="en-US" dirty="0">
                <a:solidFill>
                  <a:srgbClr val="8C8C8C"/>
                </a:solidFill>
                <a:effectLst/>
              </a:rPr>
              <a:t>，按集群聚合，取过去一周数据算最大值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9FC6F-610A-ED4E-9FDF-1824C8A53E0B}"/>
              </a:ext>
            </a:extLst>
          </p:cNvPr>
          <p:cNvSpPr txBox="1"/>
          <p:nvPr/>
        </p:nvSpPr>
        <p:spPr>
          <a:xfrm>
            <a:off x="1356755" y="5458949"/>
            <a:ext cx="818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</a:rPr>
              <a:t>其他问题：除</a:t>
            </a:r>
            <a:r>
              <a:rPr lang="en-US" altLang="zh-CN" dirty="0">
                <a:effectLst/>
              </a:rPr>
              <a:t>0</a:t>
            </a:r>
            <a:r>
              <a:rPr lang="zh-CN" altLang="en-US" dirty="0"/>
              <a:t>了怎么办？样本缺失怎么办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8B3050-A561-1A41-BC03-57DD4B537189}"/>
              </a:ext>
            </a:extLst>
          </p:cNvPr>
          <p:cNvSpPr txBox="1"/>
          <p:nvPr/>
        </p:nvSpPr>
        <p:spPr>
          <a:xfrm>
            <a:off x="1516082" y="2111987"/>
            <a:ext cx="1257893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cls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effectLst/>
                <a:latin typeface="Monaco" pitchFamily="2" charset="0"/>
              </a:rPr>
              <a:t>max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tps</a:t>
            </a: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b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400" dirty="0">
                <a:latin typeface="Monaco" pitchFamily="2" charset="0"/>
              </a:rPr>
              <a:t>(</a:t>
            </a:r>
            <a:br>
              <a:rPr lang="en" altLang="zh-CN" sz="1400" dirty="0">
                <a:latin typeface="Monaco" pitchFamily="2" charset="0"/>
              </a:rPr>
            </a:br>
            <a:r>
              <a:rPr lang="en" altLang="zh-CN" sz="1400" dirty="0">
                <a:latin typeface="Monaco" pitchFamily="2" charset="0"/>
              </a:rPr>
              <a:t>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cls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effectLst/>
                <a:latin typeface="Monaco" pitchFamily="2" charset="0"/>
              </a:rPr>
              <a:t>sum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tps</a:t>
            </a: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tps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            </a:t>
            </a:r>
            <a:r>
              <a:rPr lang="en" altLang="zh-CN" sz="1400" dirty="0">
                <a:latin typeface="Monaco" pitchFamily="2" charset="0"/>
              </a:rPr>
              <a:t>(</a:t>
            </a:r>
            <a:br>
              <a:rPr lang="en" altLang="zh-CN" sz="1400" dirty="0">
                <a:latin typeface="Monaco" pitchFamily="2" charset="0"/>
              </a:rPr>
            </a:br>
            <a:r>
              <a:rPr lang="en" altLang="zh-CN" sz="1400" dirty="0">
                <a:latin typeface="Monaco" pitchFamily="2" charset="0"/>
              </a:rPr>
              <a:t>        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cls</a:t>
            </a:r>
            <a:r>
              <a:rPr lang="en" altLang="zh-CN" sz="1400" dirty="0" err="1">
                <a:latin typeface="Monaco" pitchFamily="2" charset="0"/>
              </a:rPr>
              <a:t>,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ins</a:t>
            </a:r>
            <a:r>
              <a:rPr lang="en" altLang="zh-CN" sz="1400" dirty="0" err="1">
                <a:latin typeface="Monaco" pitchFamily="2" charset="0"/>
              </a:rPr>
              <a:t>,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sz="1400" dirty="0">
                <a:latin typeface="Monaco" pitchFamily="2" charset="0"/>
              </a:rPr>
              <a:t>,</a:t>
            </a:r>
            <a:br>
              <a:rPr lang="en" altLang="zh-CN" sz="1400" dirty="0">
                <a:latin typeface="Monaco" pitchFamily="2" charset="0"/>
              </a:rPr>
            </a:br>
            <a:r>
              <a:rPr lang="en" altLang="zh-CN" sz="1400" dirty="0">
                <a:latin typeface="Monaco" pitchFamily="2" charset="0"/>
              </a:rPr>
              <a:t>                       (</a:t>
            </a:r>
            <a:r>
              <a:rPr lang="en" altLang="zh-CN" sz="1400" dirty="0">
                <a:effectLst/>
                <a:latin typeface="Monaco" pitchFamily="2" charset="0"/>
              </a:rPr>
              <a:t>lead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xacts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solidFill>
                  <a:srgbClr val="1750EB"/>
                </a:solidFill>
                <a:effectLst/>
                <a:latin typeface="Monaco" pitchFamily="2" charset="0"/>
              </a:rPr>
              <a:t>4</a:t>
            </a: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over w </a:t>
            </a:r>
            <a:r>
              <a:rPr lang="en" altLang="zh-CN" sz="1400" dirty="0">
                <a:latin typeface="Monaco" pitchFamily="2" charset="0"/>
              </a:rPr>
              <a:t>- 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xacts</a:t>
            </a:r>
            <a:r>
              <a:rPr lang="en" altLang="zh-CN" sz="1400" dirty="0">
                <a:latin typeface="Monaco" pitchFamily="2" charset="0"/>
              </a:rPr>
              <a:t>) /</a:t>
            </a:r>
            <a:br>
              <a:rPr lang="en" altLang="zh-CN" sz="1400" dirty="0">
                <a:latin typeface="Monaco" pitchFamily="2" charset="0"/>
              </a:rPr>
            </a:br>
            <a:r>
              <a:rPr lang="en" altLang="zh-CN" sz="1400" dirty="0">
                <a:latin typeface="Monaco" pitchFamily="2" charset="0"/>
              </a:rPr>
              <a:t>               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extract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epoch from </a:t>
            </a:r>
            <a:r>
              <a:rPr lang="en" altLang="zh-CN" sz="1400" dirty="0">
                <a:effectLst/>
                <a:latin typeface="Monaco" pitchFamily="2" charset="0"/>
              </a:rPr>
              <a:t>lead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solidFill>
                  <a:srgbClr val="1750EB"/>
                </a:solidFill>
                <a:effectLst/>
                <a:latin typeface="Monaco" pitchFamily="2" charset="0"/>
              </a:rPr>
              <a:t>4</a:t>
            </a: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over w </a:t>
            </a:r>
            <a:r>
              <a:rPr lang="en" altLang="zh-CN" sz="1400" dirty="0">
                <a:latin typeface="Monaco" pitchFamily="2" charset="0"/>
              </a:rPr>
              <a:t>-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tps</a:t>
            </a:r>
            <a:b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        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time_series</a:t>
            </a:r>
            <a:b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            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WINDOW w AS 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PARTITION BY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ins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sz="1400" dirty="0">
                <a:latin typeface="Monaco" pitchFamily="2" charset="0"/>
              </a:rPr>
              <a:t>)</a:t>
            </a:r>
            <a:br>
              <a:rPr lang="en" altLang="zh-CN" sz="1400" dirty="0">
                <a:latin typeface="Monaco" pitchFamily="2" charset="0"/>
              </a:rPr>
            </a:br>
            <a:r>
              <a:rPr lang="en" altLang="zh-CN" sz="1400" dirty="0">
                <a:latin typeface="Monaco" pitchFamily="2" charset="0"/>
              </a:rPr>
              <a:t>            )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ins_tps</a:t>
            </a:r>
            <a:b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GROUP BY 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cls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b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cls_tps</a:t>
            </a:r>
            <a:b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sz="1400" dirty="0">
                <a:latin typeface="Monaco" pitchFamily="2" charset="0"/>
              </a:rPr>
              <a:t>&gt; </a:t>
            </a:r>
            <a:r>
              <a:rPr lang="en" altLang="zh-CN" sz="1400" dirty="0">
                <a:effectLst/>
                <a:latin typeface="Monaco" pitchFamily="2" charset="0"/>
              </a:rPr>
              <a:t>now</a:t>
            </a:r>
            <a:r>
              <a:rPr lang="en" altLang="zh-CN" sz="1400" dirty="0">
                <a:latin typeface="Monaco" pitchFamily="2" charset="0"/>
              </a:rPr>
              <a:t>() -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Monaco" pitchFamily="2" charset="0"/>
              </a:rPr>
              <a:t>'1week'</a:t>
            </a:r>
            <a:r>
              <a:rPr lang="en" altLang="zh-CN" sz="1400" dirty="0">
                <a:latin typeface="Monaco" pitchFamily="2" charset="0"/>
              </a:rPr>
              <a:t>::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INTERVAL</a:t>
            </a:r>
            <a:b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GROUP BY 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cls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400" dirty="0">
                <a:latin typeface="Monaco" pitchFamily="2" charset="0"/>
              </a:rPr>
              <a:t>;</a:t>
            </a:r>
            <a:endParaRPr lang="zh-CN" altLang="en-US" sz="14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41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Prometheus</a:t>
            </a:r>
            <a:r>
              <a:rPr kumimoji="1" lang="zh-CN" altLang="en-US" dirty="0"/>
              <a:t>数据模型：概览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135286-14E0-1845-A989-4AEC23C7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7" y="1832915"/>
            <a:ext cx="10642862" cy="36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6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07616D7-0EC1-9744-A7F1-9BED501C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20" y="3507721"/>
            <a:ext cx="10486012" cy="2097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FC79B2-93A4-8B4C-BEAC-01C389BC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0" y="2054456"/>
            <a:ext cx="12192000" cy="82824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6212C363-E9F8-A84E-A206-1D3D7C8C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数据模型：关系模型</a:t>
            </a:r>
          </a:p>
        </p:txBody>
      </p:sp>
    </p:spTree>
    <p:extLst>
      <p:ext uri="{BB962C8B-B14F-4D97-AF65-F5344CB8AC3E}">
        <p14:creationId xmlns:p14="http://schemas.microsoft.com/office/powerpoint/2010/main" val="384480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DCF4FD-9818-2144-9C23-362B88A8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563"/>
            <a:ext cx="12192000" cy="44854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A87051-DA7D-B74D-8DD6-5EDB346C2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0" y="899963"/>
            <a:ext cx="6032500" cy="60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738130-6B43-714D-8233-08C7D7FF52E9}"/>
              </a:ext>
            </a:extLst>
          </p:cNvPr>
          <p:cNvSpPr txBox="1"/>
          <p:nvPr/>
        </p:nvSpPr>
        <p:spPr>
          <a:xfrm>
            <a:off x="-1508125" y="49390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6000" dirty="0">
                <a:solidFill>
                  <a:srgbClr val="3C6C8F"/>
                </a:solidFill>
                <a:effectLst/>
                <a:latin typeface="Papyrus" panose="020B0602040200020303" pitchFamily="34" charset="0"/>
              </a:rPr>
              <a:t>Pigsty</a:t>
            </a:r>
          </a:p>
        </p:txBody>
      </p:sp>
    </p:spTree>
    <p:extLst>
      <p:ext uri="{BB962C8B-B14F-4D97-AF65-F5344CB8AC3E}">
        <p14:creationId xmlns:p14="http://schemas.microsoft.com/office/powerpoint/2010/main" val="217108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C0018B-5EBA-4945-9230-8CF0EA4C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22" y="0"/>
            <a:ext cx="9720859" cy="60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3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9FF39FC-82B6-A545-800E-520491C6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数据模型：规范化关系模型表示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08B87C-BEC3-0C41-AE70-5656FAFC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9" y="1146391"/>
            <a:ext cx="10149080" cy="6894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B56890B-3418-C94F-92E7-73FA1CF5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95" y="1974072"/>
            <a:ext cx="8752252" cy="153789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7F7F261-D329-F24D-90DF-49E64F309220}"/>
              </a:ext>
            </a:extLst>
          </p:cNvPr>
          <p:cNvSpPr txBox="1"/>
          <p:nvPr/>
        </p:nvSpPr>
        <p:spPr>
          <a:xfrm>
            <a:off x="781919" y="3544771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sz="1000" i="1" dirty="0">
                <a:solidFill>
                  <a:srgbClr val="8C8C8C"/>
                </a:solidFill>
                <a:effectLst/>
                <a:latin typeface="Monaco" pitchFamily="2" charset="0"/>
              </a:rPr>
              <a:t>指标表</a:t>
            </a:r>
            <a:br>
              <a:rPr lang="zh-CN" altLang="en-US" sz="10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sz="1000" dirty="0">
                <a:solidFill>
                  <a:srgbClr val="000000"/>
                </a:solidFill>
                <a:effectLst/>
                <a:latin typeface="Monaco" pitchFamily="2" charset="0"/>
              </a:rPr>
              <a:t>metrics</a:t>
            </a:r>
            <a:br>
              <a:rPr lang="en" altLang="zh-CN" sz="10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(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</a:t>
            </a:r>
            <a:r>
              <a:rPr lang="en" altLang="zh-CN" sz="1000" dirty="0">
                <a:solidFill>
                  <a:srgbClr val="871094"/>
                </a:solidFill>
                <a:effectLst/>
                <a:latin typeface="Monaco" pitchFamily="2" charset="0"/>
              </a:rPr>
              <a:t>id  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INTEGER PRIMARY KEY</a:t>
            </a:r>
            <a:r>
              <a:rPr lang="en" altLang="zh-CN" sz="1000" dirty="0">
                <a:latin typeface="Monaco" pitchFamily="2" charset="0"/>
              </a:rPr>
              <a:t>,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</a:t>
            </a:r>
            <a:r>
              <a:rPr lang="en" altLang="zh-CN" sz="1000" dirty="0" err="1">
                <a:solidFill>
                  <a:srgbClr val="871094"/>
                </a:solidFill>
                <a:effectLst/>
                <a:latin typeface="Monaco" pitchFamily="2" charset="0"/>
              </a:rPr>
              <a:t>metric_name</a:t>
            </a:r>
            <a:r>
              <a:rPr lang="en" altLang="zh-CN" sz="10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TEXT   NOT NULL UNIQUE</a:t>
            </a:r>
            <a:r>
              <a:rPr lang="en" altLang="zh-CN" sz="1000" dirty="0">
                <a:latin typeface="Monaco" pitchFamily="2" charset="0"/>
              </a:rPr>
              <a:t>,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</a:t>
            </a:r>
            <a:r>
              <a:rPr lang="en" altLang="zh-CN" sz="1000" dirty="0" err="1">
                <a:solidFill>
                  <a:srgbClr val="871094"/>
                </a:solidFill>
                <a:effectLst/>
                <a:latin typeface="Monaco" pitchFamily="2" charset="0"/>
              </a:rPr>
              <a:t>label_keys</a:t>
            </a:r>
            <a:r>
              <a:rPr lang="en" altLang="zh-CN" sz="1000" dirty="0">
                <a:solidFill>
                  <a:srgbClr val="871094"/>
                </a:solidFill>
                <a:effectLst/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TEXT</a:t>
            </a:r>
            <a:r>
              <a:rPr lang="en" altLang="zh-CN" sz="1000" dirty="0">
                <a:latin typeface="Monaco" pitchFamily="2" charset="0"/>
              </a:rPr>
              <a:t>[]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NOT NULL</a:t>
            </a:r>
            <a:b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);</a:t>
            </a:r>
            <a:endParaRPr lang="zh-CN" altLang="en-US" sz="1000" dirty="0">
              <a:latin typeface="Monaco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92056B-2E3F-B24D-9359-A9A37086E027}"/>
              </a:ext>
            </a:extLst>
          </p:cNvPr>
          <p:cNvSpPr txBox="1"/>
          <p:nvPr/>
        </p:nvSpPr>
        <p:spPr>
          <a:xfrm>
            <a:off x="7567481" y="35119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sz="900" i="1" dirty="0">
                <a:solidFill>
                  <a:srgbClr val="8C8C8C"/>
                </a:solidFill>
                <a:effectLst/>
                <a:latin typeface="Monaco" pitchFamily="2" charset="0"/>
              </a:rPr>
              <a:t>数据表</a:t>
            </a:r>
            <a:br>
              <a:rPr lang="zh-CN" altLang="en-US" sz="9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sz="900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sz="900" dirty="0">
                <a:solidFill>
                  <a:srgbClr val="000000"/>
                </a:solidFill>
                <a:effectLst/>
                <a:latin typeface="Monaco" pitchFamily="2" charset="0"/>
              </a:rPr>
              <a:t>data</a:t>
            </a:r>
            <a:br>
              <a:rPr lang="en" altLang="zh-CN" sz="9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900" dirty="0">
                <a:latin typeface="Monaco" pitchFamily="2" charset="0"/>
              </a:rPr>
              <a:t>(</a:t>
            </a:r>
            <a:br>
              <a:rPr lang="en" altLang="zh-CN" sz="900" dirty="0">
                <a:latin typeface="Monaco" pitchFamily="2" charset="0"/>
              </a:rPr>
            </a:br>
            <a:r>
              <a:rPr lang="en" altLang="zh-CN" sz="900" dirty="0">
                <a:latin typeface="Monaco" pitchFamily="2" charset="0"/>
              </a:rPr>
              <a:t>    </a:t>
            </a:r>
            <a:r>
              <a:rPr lang="en" altLang="zh-CN" sz="900" dirty="0">
                <a:solidFill>
                  <a:srgbClr val="871094"/>
                </a:solidFill>
                <a:effectLst/>
                <a:latin typeface="Monaco" pitchFamily="2" charset="0"/>
              </a:rPr>
              <a:t>time      </a:t>
            </a:r>
            <a:r>
              <a:rPr lang="en" altLang="zh-CN" sz="900" dirty="0">
                <a:solidFill>
                  <a:srgbClr val="0033B3"/>
                </a:solidFill>
                <a:effectLst/>
                <a:latin typeface="Monaco" pitchFamily="2" charset="0"/>
              </a:rPr>
              <a:t>TIMESTAMP        NOT NULL</a:t>
            </a:r>
            <a:r>
              <a:rPr lang="en" altLang="zh-CN" sz="900" dirty="0">
                <a:latin typeface="Monaco" pitchFamily="2" charset="0"/>
              </a:rPr>
              <a:t>, </a:t>
            </a:r>
            <a:r>
              <a:rPr lang="en" altLang="zh-CN" sz="9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sz="900" i="1" dirty="0">
                <a:solidFill>
                  <a:srgbClr val="8C8C8C"/>
                </a:solidFill>
                <a:effectLst/>
                <a:latin typeface="Monaco" pitchFamily="2" charset="0"/>
              </a:rPr>
              <a:t>数据样本点时间戳</a:t>
            </a:r>
            <a:br>
              <a:rPr lang="zh-CN" altLang="en-US" sz="9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zh-CN" altLang="en-US" sz="900" i="1" dirty="0">
                <a:solidFill>
                  <a:srgbClr val="8C8C8C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900" dirty="0">
                <a:solidFill>
                  <a:srgbClr val="871094"/>
                </a:solidFill>
                <a:effectLst/>
                <a:latin typeface="Monaco" pitchFamily="2" charset="0"/>
              </a:rPr>
              <a:t>value     </a:t>
            </a:r>
            <a:r>
              <a:rPr lang="en" altLang="zh-CN" sz="900" dirty="0">
                <a:solidFill>
                  <a:srgbClr val="0033B3"/>
                </a:solidFill>
                <a:effectLst/>
                <a:latin typeface="Monaco" pitchFamily="2" charset="0"/>
              </a:rPr>
              <a:t>DOUBLE PRECISION NOT NULL</a:t>
            </a:r>
            <a:r>
              <a:rPr lang="en" altLang="zh-CN" sz="900" dirty="0">
                <a:latin typeface="Monaco" pitchFamily="2" charset="0"/>
              </a:rPr>
              <a:t>, </a:t>
            </a:r>
            <a:r>
              <a:rPr lang="en" altLang="zh-CN" sz="9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sz="900" i="1" dirty="0">
                <a:solidFill>
                  <a:srgbClr val="8C8C8C"/>
                </a:solidFill>
                <a:effectLst/>
                <a:latin typeface="Monaco" pitchFamily="2" charset="0"/>
              </a:rPr>
              <a:t>数据样本点样本值</a:t>
            </a:r>
            <a:br>
              <a:rPr lang="zh-CN" altLang="en-US" sz="9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zh-CN" altLang="en-US" sz="900" i="1" dirty="0">
                <a:solidFill>
                  <a:srgbClr val="8C8C8C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9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9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900" dirty="0">
                <a:solidFill>
                  <a:srgbClr val="0033B3"/>
                </a:solidFill>
                <a:effectLst/>
                <a:latin typeface="Monaco" pitchFamily="2" charset="0"/>
              </a:rPr>
              <a:t>INTEGER NOT NULL REFERENCES </a:t>
            </a:r>
            <a:r>
              <a:rPr lang="en" altLang="zh-CN" sz="900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sz="900" dirty="0">
                <a:latin typeface="Monaco" pitchFamily="2" charset="0"/>
              </a:rPr>
              <a:t>(</a:t>
            </a:r>
            <a:r>
              <a:rPr lang="en" altLang="zh-CN" sz="900" dirty="0">
                <a:solidFill>
                  <a:srgbClr val="871094"/>
                </a:solidFill>
                <a:effectLst/>
                <a:latin typeface="Monaco" pitchFamily="2" charset="0"/>
              </a:rPr>
              <a:t>id</a:t>
            </a:r>
            <a:r>
              <a:rPr lang="en" altLang="zh-CN" sz="900" dirty="0">
                <a:latin typeface="Monaco" pitchFamily="2" charset="0"/>
              </a:rPr>
              <a:t>),</a:t>
            </a:r>
            <a:br>
              <a:rPr lang="en" altLang="zh-CN" sz="900" dirty="0">
                <a:latin typeface="Monaco" pitchFamily="2" charset="0"/>
              </a:rPr>
            </a:br>
            <a:r>
              <a:rPr lang="en" altLang="zh-CN" sz="900" dirty="0">
                <a:latin typeface="Monaco" pitchFamily="2" charset="0"/>
              </a:rPr>
              <a:t>    </a:t>
            </a:r>
            <a:r>
              <a:rPr lang="en" altLang="zh-CN" sz="900" dirty="0">
                <a:solidFill>
                  <a:srgbClr val="0033B3"/>
                </a:solidFill>
                <a:effectLst/>
                <a:latin typeface="Monaco" pitchFamily="2" charset="0"/>
              </a:rPr>
              <a:t>PRIMARY KEY </a:t>
            </a:r>
            <a:r>
              <a:rPr lang="en" altLang="zh-CN" sz="900" dirty="0">
                <a:latin typeface="Monaco" pitchFamily="2" charset="0"/>
              </a:rPr>
              <a:t>(</a:t>
            </a:r>
            <a:r>
              <a:rPr lang="en" altLang="zh-CN" sz="9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900" dirty="0">
                <a:latin typeface="Monaco" pitchFamily="2" charset="0"/>
              </a:rPr>
              <a:t>, </a:t>
            </a:r>
            <a:r>
              <a:rPr lang="en" altLang="zh-CN" sz="900" dirty="0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sz="900" dirty="0">
                <a:latin typeface="Monaco" pitchFamily="2" charset="0"/>
              </a:rPr>
              <a:t>)</a:t>
            </a:r>
            <a:br>
              <a:rPr lang="en" altLang="zh-CN" sz="900" dirty="0">
                <a:latin typeface="Monaco" pitchFamily="2" charset="0"/>
              </a:rPr>
            </a:br>
            <a:r>
              <a:rPr lang="en" altLang="zh-CN" sz="900" dirty="0">
                <a:latin typeface="Monaco" pitchFamily="2" charset="0"/>
              </a:rPr>
              <a:t>);</a:t>
            </a:r>
            <a:endParaRPr lang="zh-CN" altLang="en-US" sz="900" dirty="0">
              <a:latin typeface="Monaco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F172F7-7431-DA4F-9986-DB865D8CD599}"/>
              </a:ext>
            </a:extLst>
          </p:cNvPr>
          <p:cNvSpPr txBox="1"/>
          <p:nvPr/>
        </p:nvSpPr>
        <p:spPr>
          <a:xfrm>
            <a:off x="4172084" y="3610092"/>
            <a:ext cx="35447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sz="1000" i="1" dirty="0">
                <a:solidFill>
                  <a:srgbClr val="8C8C8C"/>
                </a:solidFill>
                <a:effectLst/>
                <a:latin typeface="Monaco" pitchFamily="2" charset="0"/>
              </a:rPr>
              <a:t>时间序列表</a:t>
            </a:r>
            <a:br>
              <a:rPr lang="zh-CN" altLang="en-US" sz="10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sz="1000" dirty="0">
                <a:solidFill>
                  <a:srgbClr val="000000"/>
                </a:solidFill>
                <a:effectLst/>
                <a:latin typeface="Monaco" pitchFamily="2" charset="0"/>
              </a:rPr>
              <a:t>series</a:t>
            </a:r>
            <a:br>
              <a:rPr lang="en" altLang="zh-CN" sz="10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(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</a:t>
            </a:r>
            <a:r>
              <a:rPr lang="en" altLang="zh-CN" sz="1000" dirty="0">
                <a:solidFill>
                  <a:srgbClr val="871094"/>
                </a:solidFill>
                <a:effectLst/>
                <a:latin typeface="Monaco" pitchFamily="2" charset="0"/>
              </a:rPr>
              <a:t>id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INTEGER PRIMARY KEY</a:t>
            </a:r>
            <a:r>
              <a:rPr lang="en" altLang="zh-CN" sz="1000" dirty="0">
                <a:latin typeface="Monaco" pitchFamily="2" charset="0"/>
              </a:rPr>
              <a:t>,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</a:t>
            </a:r>
            <a:r>
              <a:rPr lang="en" altLang="zh-CN" sz="1000" dirty="0">
                <a:solidFill>
                  <a:srgbClr val="871094"/>
                </a:solidFill>
                <a:effectLst/>
                <a:latin typeface="Monaco" pitchFamily="2" charset="0"/>
              </a:rPr>
              <a:t>labels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TEXT[] NOT NULL UNIQUE</a:t>
            </a:r>
            <a:r>
              <a:rPr lang="en" altLang="zh-CN" sz="1000" dirty="0">
                <a:latin typeface="Monaco" pitchFamily="2" charset="0"/>
              </a:rPr>
              <a:t>,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</a:t>
            </a:r>
            <a:r>
              <a:rPr lang="en" altLang="zh-CN" sz="1000" dirty="0" err="1">
                <a:solidFill>
                  <a:srgbClr val="871094"/>
                </a:solidFill>
                <a:effectLst/>
                <a:latin typeface="Monaco" pitchFamily="2" charset="0"/>
              </a:rPr>
              <a:t>metric_id</a:t>
            </a:r>
            <a:r>
              <a:rPr lang="en" altLang="zh-CN" sz="10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INTEGER NOT NULL</a:t>
            </a:r>
          </a:p>
          <a:p>
            <a:r>
              <a:rPr lang="en" altLang="zh-CN" sz="1000" dirty="0">
                <a:latin typeface="Monaco" pitchFamily="2" charset="0"/>
              </a:rPr>
              <a:t>);</a:t>
            </a:r>
            <a:br>
              <a:rPr lang="en" altLang="zh-CN" sz="1000" dirty="0">
                <a:latin typeface="Monaco" pitchFamily="2" charset="0"/>
              </a:rPr>
            </a:br>
            <a:endParaRPr lang="zh-CN" altLang="en-US" sz="1000" dirty="0">
              <a:latin typeface="Monaco" pitchFamily="2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DEF6A6A-1BDB-474C-B89D-6AE705C5F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116" y="4933531"/>
            <a:ext cx="2129119" cy="9445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012200F-78C5-7F46-BF2A-7994220B8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15" y="4979791"/>
            <a:ext cx="6118755" cy="11374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5642D65-4E61-3547-8349-63AC45D75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860" y="4882611"/>
            <a:ext cx="3064097" cy="11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0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84B790-FE97-C54E-8D0C-B8A66757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792792"/>
            <a:ext cx="12192000" cy="527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C8690F-6CC7-6F48-8891-E3AC768F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语法糖：指标名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668852-4E20-4543-B30F-D552F2224C68}"/>
              </a:ext>
            </a:extLst>
          </p:cNvPr>
          <p:cNvSpPr txBox="1"/>
          <p:nvPr/>
        </p:nvSpPr>
        <p:spPr>
          <a:xfrm>
            <a:off x="1415168" y="1702387"/>
            <a:ext cx="8506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onaco" pitchFamily="2" charset="0"/>
              </a:rPr>
              <a:t>指标名 </a:t>
            </a:r>
            <a:r>
              <a:rPr lang="zh-CN" altLang="en-US" dirty="0">
                <a:latin typeface="Monaco" pitchFamily="2" charset="0"/>
              </a:rPr>
              <a:t>其实是一个 特殊的标签：</a:t>
            </a:r>
            <a:r>
              <a:rPr lang="en-US" altLang="zh-CN" dirty="0">
                <a:latin typeface="Monaco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__name__</a:t>
            </a:r>
            <a:r>
              <a:rPr lang="en-US" altLang="zh-CN" dirty="0">
                <a:latin typeface="Monaco" pitchFamily="2" charset="0"/>
              </a:rPr>
              <a:t> ,</a:t>
            </a:r>
            <a:r>
              <a:rPr lang="zh-CN" altLang="en-US" dirty="0">
                <a:latin typeface="Monaco" pitchFamily="2" charset="0"/>
              </a:rPr>
              <a:t> 这意味着以下两种写法等价：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74D500-D2AE-4A4C-9A25-8A37E73F640D}"/>
              </a:ext>
            </a:extLst>
          </p:cNvPr>
          <p:cNvSpPr txBox="1"/>
          <p:nvPr/>
        </p:nvSpPr>
        <p:spPr>
          <a:xfrm>
            <a:off x="1347406" y="5178010"/>
            <a:ext cx="609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Monaco" pitchFamily="2" charset="0"/>
              </a:rPr>
              <a:t>count({__name__=~"pg.*"})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by </a:t>
            </a:r>
            <a:r>
              <a:rPr lang="en" altLang="zh-CN" dirty="0">
                <a:latin typeface="Monaco" pitchFamily="2" charset="0"/>
              </a:rPr>
              <a:t>(__name__)</a:t>
            </a:r>
            <a:endParaRPr lang="zh-CN" altLang="en-US" dirty="0">
              <a:latin typeface="Monaco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AF95B6A-EA8D-3D4D-B305-B85490D54031}"/>
              </a:ext>
            </a:extLst>
          </p:cNvPr>
          <p:cNvSpPr txBox="1"/>
          <p:nvPr/>
        </p:nvSpPr>
        <p:spPr>
          <a:xfrm>
            <a:off x="1856613" y="4425009"/>
            <a:ext cx="9497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onaco" pitchFamily="2" charset="0"/>
              </a:rPr>
              <a:t>因此，统计以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onaco" pitchFamily="2" charset="0"/>
              </a:rPr>
              <a:t> pg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onaco" pitchFamily="2" charset="0"/>
              </a:rPr>
              <a:t>开头的指标，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onaco" pitchFamily="2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onaco" pitchFamily="2" charset="0"/>
              </a:rPr>
              <a:t>各自有多少时间序列可以使用以下查询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4D8FBFA-4586-7D4D-9D05-48AADC0DB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292" y="4043991"/>
            <a:ext cx="3787488" cy="17735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E03BA4-AA80-DF46-B3EC-F2ADD66D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846" y="2477929"/>
            <a:ext cx="6556744" cy="38206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E34048B-7165-124A-A7C1-EFD678E77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406" y="3117498"/>
            <a:ext cx="8951226" cy="3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5A787B-F710-A241-A05D-B6D9911A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46" y="501561"/>
            <a:ext cx="11328929" cy="1607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E6A434-1A76-1947-A5A4-EDCD4EC15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25" y="2482546"/>
            <a:ext cx="5423698" cy="49829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8633E27-D145-EF45-8A59-C2827611E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87" y="-28367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1600" dirty="0"/>
              <a:t>数据模型：关系模型简化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506356-842A-7545-BAAA-160ACD613146}"/>
              </a:ext>
            </a:extLst>
          </p:cNvPr>
          <p:cNvSpPr txBox="1"/>
          <p:nvPr/>
        </p:nvSpPr>
        <p:spPr>
          <a:xfrm>
            <a:off x="515982" y="2731691"/>
            <a:ext cx="75098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sz="1200" i="1" dirty="0">
                <a:solidFill>
                  <a:srgbClr val="8C8C8C"/>
                </a:solidFill>
                <a:effectLst/>
                <a:latin typeface="Monaco" pitchFamily="2" charset="0"/>
              </a:rPr>
              <a:t>时间序列表</a:t>
            </a:r>
            <a:br>
              <a:rPr lang="zh-CN" altLang="en-US" sz="12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onaco" pitchFamily="2" charset="0"/>
              </a:rPr>
              <a:t>series</a:t>
            </a:r>
            <a:br>
              <a:rPr lang="en" altLang="zh-CN" sz="12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200" dirty="0">
                <a:latin typeface="Monaco" pitchFamily="2" charset="0"/>
              </a:rPr>
              <a:t>(</a:t>
            </a:r>
            <a:br>
              <a:rPr lang="en" altLang="zh-CN" sz="1200" dirty="0">
                <a:latin typeface="Monaco" pitchFamily="2" charset="0"/>
              </a:rPr>
            </a:br>
            <a:r>
              <a:rPr lang="en" altLang="zh-CN" sz="1200" dirty="0">
                <a:latin typeface="Monaco" pitchFamily="2" charset="0"/>
              </a:rPr>
              <a:t>    </a:t>
            </a:r>
            <a:r>
              <a:rPr lang="en" altLang="zh-CN" sz="1200" b="1" dirty="0" err="1">
                <a:solidFill>
                  <a:srgbClr val="FF0000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Monaco" pitchFamily="2" charset="0"/>
              </a:rPr>
              <a:t>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INTEGER PRIMARY KEY</a:t>
            </a:r>
            <a:r>
              <a:rPr lang="en" altLang="zh-CN" sz="1200" dirty="0">
                <a:latin typeface="Monaco" pitchFamily="2" charset="0"/>
              </a:rPr>
              <a:t>,</a:t>
            </a:r>
            <a:br>
              <a:rPr lang="en" altLang="zh-CN" sz="1200" dirty="0">
                <a:latin typeface="Monaco" pitchFamily="2" charset="0"/>
              </a:rPr>
            </a:br>
            <a:r>
              <a:rPr lang="en" altLang="zh-CN" sz="1200" dirty="0">
                <a:latin typeface="Monaco" pitchFamily="2" charset="0"/>
              </a:rPr>
              <a:t>    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Monaco" pitchFamily="2" charset="0"/>
              </a:rPr>
              <a:t>labels  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JSONB NOT NULL UNIQUE</a:t>
            </a:r>
            <a:r>
              <a:rPr lang="en" altLang="zh-CN" sz="1200" dirty="0">
                <a:latin typeface="Monaco" pitchFamily="2" charset="0"/>
              </a:rPr>
              <a:t>,</a:t>
            </a:r>
            <a:br>
              <a:rPr lang="en" altLang="zh-CN" sz="1200" dirty="0">
                <a:latin typeface="Monaco" pitchFamily="2" charset="0"/>
              </a:rPr>
            </a:br>
            <a:r>
              <a:rPr lang="en" altLang="zh-CN" sz="1200" dirty="0">
                <a:latin typeface="Monaco" pitchFamily="2" charset="0"/>
              </a:rPr>
              <a:t>    </a:t>
            </a:r>
            <a:r>
              <a:rPr lang="en" altLang="zh-CN" sz="1200" dirty="0" err="1">
                <a:solidFill>
                  <a:schemeClr val="bg1">
                    <a:lumMod val="75000"/>
                  </a:schemeClr>
                </a:solidFill>
                <a:effectLst/>
                <a:latin typeface="Monaco" pitchFamily="2" charset="0"/>
              </a:rPr>
              <a:t>metric_name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200" dirty="0">
                <a:solidFill>
                  <a:schemeClr val="bg1">
                    <a:lumMod val="75000"/>
                  </a:schemeClr>
                </a:solidFill>
                <a:effectLst/>
                <a:latin typeface="Monaco" pitchFamily="2" charset="0"/>
              </a:rPr>
              <a:t>TEXT GENERATED ALWAYS AS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 </a:t>
            </a:r>
            <a:r>
              <a:rPr lang="en" altLang="zh-CN" sz="1200" dirty="0">
                <a:latin typeface="Monaco" pitchFamily="2" charset="0"/>
              </a:rPr>
              <a:t>( 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Monaco" pitchFamily="2" charset="0"/>
              </a:rPr>
              <a:t>labels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onaco" pitchFamily="2" charset="0"/>
              </a:rPr>
              <a:t>-&gt;&gt;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Monaco" pitchFamily="2" charset="0"/>
              </a:rPr>
              <a:t>'__name__' </a:t>
            </a:r>
            <a:r>
              <a:rPr lang="en" altLang="zh-CN" sz="1200" dirty="0">
                <a:latin typeface="Monaco" pitchFamily="2" charset="0"/>
              </a:rPr>
              <a:t>) </a:t>
            </a:r>
            <a:r>
              <a:rPr lang="en" altLang="zh-CN" sz="1200" dirty="0">
                <a:solidFill>
                  <a:schemeClr val="bg1">
                    <a:lumMod val="75000"/>
                  </a:schemeClr>
                </a:solidFill>
                <a:effectLst/>
                <a:latin typeface="Monaco" pitchFamily="2" charset="0"/>
              </a:rPr>
              <a:t>STORED</a:t>
            </a:r>
            <a:r>
              <a:rPr lang="en" altLang="zh-CN" sz="1200" dirty="0">
                <a:latin typeface="Monaco" pitchFamily="2" charset="0"/>
              </a:rPr>
              <a:t>,</a:t>
            </a:r>
            <a:br>
              <a:rPr lang="en" altLang="zh-CN" sz="1200" dirty="0">
                <a:latin typeface="Monaco" pitchFamily="2" charset="0"/>
              </a:rPr>
            </a:br>
            <a:r>
              <a:rPr lang="en" altLang="zh-CN" sz="1200" dirty="0">
                <a:latin typeface="Monaco" pitchFamily="2" charset="0"/>
              </a:rPr>
              <a:t>);</a:t>
            </a:r>
            <a:endParaRPr lang="zh-CN" altLang="en-US" sz="1200" dirty="0">
              <a:latin typeface="Monaco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12E8A2-D58E-6349-AFF6-1E298370A633}"/>
              </a:ext>
            </a:extLst>
          </p:cNvPr>
          <p:cNvSpPr txBox="1"/>
          <p:nvPr/>
        </p:nvSpPr>
        <p:spPr>
          <a:xfrm>
            <a:off x="515982" y="4514483"/>
            <a:ext cx="61212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sz="1100" i="1" dirty="0">
                <a:solidFill>
                  <a:srgbClr val="8C8C8C"/>
                </a:solidFill>
                <a:effectLst/>
                <a:latin typeface="Monaco" pitchFamily="2" charset="0"/>
              </a:rPr>
              <a:t>时序数据表</a:t>
            </a:r>
            <a:br>
              <a:rPr lang="zh-CN" altLang="en-US" sz="11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Monaco" pitchFamily="2" charset="0"/>
              </a:rPr>
              <a:t>data</a:t>
            </a:r>
            <a:br>
              <a:rPr lang="en" altLang="zh-CN" sz="11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(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    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Monaco" pitchFamily="2" charset="0"/>
              </a:rPr>
              <a:t>time  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TIMESTAMP        NOT NULL</a:t>
            </a:r>
            <a:r>
              <a:rPr lang="en" altLang="zh-CN" sz="1100" dirty="0">
                <a:latin typeface="Monaco" pitchFamily="2" charset="0"/>
              </a:rPr>
              <a:t>, </a:t>
            </a:r>
            <a:r>
              <a:rPr lang="en" altLang="zh-CN" sz="11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sz="1100" i="1" dirty="0">
                <a:solidFill>
                  <a:srgbClr val="8C8C8C"/>
                </a:solidFill>
                <a:effectLst/>
                <a:latin typeface="Monaco" pitchFamily="2" charset="0"/>
              </a:rPr>
              <a:t>数据样本点时间戳</a:t>
            </a:r>
            <a:br>
              <a:rPr lang="zh-CN" altLang="en-US" sz="11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zh-CN" altLang="en-US" sz="1100" i="1" dirty="0">
                <a:solidFill>
                  <a:srgbClr val="8C8C8C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Monaco" pitchFamily="2" charset="0"/>
              </a:rPr>
              <a:t>value 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DOUBLE PRECISION NOT NULL</a:t>
            </a:r>
            <a:r>
              <a:rPr lang="en" altLang="zh-CN" sz="1100" dirty="0">
                <a:latin typeface="Monaco" pitchFamily="2" charset="0"/>
              </a:rPr>
              <a:t>, </a:t>
            </a:r>
            <a:r>
              <a:rPr lang="en" altLang="zh-CN" sz="1100" i="1" dirty="0">
                <a:solidFill>
                  <a:srgbClr val="8C8C8C"/>
                </a:solidFill>
                <a:effectLst/>
                <a:latin typeface="Monaco" pitchFamily="2" charset="0"/>
              </a:rPr>
              <a:t>-- </a:t>
            </a:r>
            <a:r>
              <a:rPr lang="zh-CN" altLang="en-US" sz="1100" i="1" dirty="0">
                <a:solidFill>
                  <a:srgbClr val="8C8C8C"/>
                </a:solidFill>
                <a:effectLst/>
                <a:latin typeface="Monaco" pitchFamily="2" charset="0"/>
              </a:rPr>
              <a:t>数据样本点样本值</a:t>
            </a:r>
            <a:br>
              <a:rPr lang="zh-CN" altLang="en-US" sz="1100" i="1" dirty="0">
                <a:solidFill>
                  <a:srgbClr val="8C8C8C"/>
                </a:solidFill>
                <a:effectLst/>
                <a:latin typeface="Monaco" pitchFamily="2" charset="0"/>
              </a:rPr>
            </a:br>
            <a:r>
              <a:rPr lang="zh-CN" altLang="en-US" sz="1100" i="1" dirty="0">
                <a:solidFill>
                  <a:srgbClr val="8C8C8C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100" b="1" dirty="0" err="1">
                <a:solidFill>
                  <a:srgbClr val="FF0000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INTEGER          NOT NULL REFERENCES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sz="1100" dirty="0">
                <a:latin typeface="Monaco" pitchFamily="2" charset="0"/>
              </a:rPr>
              <a:t>(</a:t>
            </a:r>
            <a:r>
              <a:rPr lang="en" altLang="zh-CN" sz="11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100" dirty="0">
                <a:latin typeface="Monaco" pitchFamily="2" charset="0"/>
              </a:rPr>
              <a:t>),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PRIMARY KEY </a:t>
            </a:r>
            <a:r>
              <a:rPr lang="en" altLang="zh-CN" sz="1100" dirty="0">
                <a:latin typeface="Monaco" pitchFamily="2" charset="0"/>
              </a:rPr>
              <a:t>(</a:t>
            </a:r>
            <a:r>
              <a:rPr lang="en" altLang="zh-CN" sz="11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100" dirty="0">
                <a:latin typeface="Monaco" pitchFamily="2" charset="0"/>
              </a:rPr>
              <a:t>, 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Monaco" pitchFamily="2" charset="0"/>
              </a:rPr>
              <a:t>time</a:t>
            </a:r>
            <a:r>
              <a:rPr lang="en" altLang="zh-CN" sz="1100" dirty="0">
                <a:latin typeface="Monaco" pitchFamily="2" charset="0"/>
              </a:rPr>
              <a:t>)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);</a:t>
            </a:r>
            <a:endParaRPr lang="zh-CN" altLang="en-US" sz="1100" dirty="0">
              <a:latin typeface="Monaco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9DF448-3DAE-F343-9912-D2CA0BA23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093" y="3099749"/>
            <a:ext cx="2232777" cy="28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80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A3C5B9-9C84-9D44-9AA2-08C2A358A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32" y="2552547"/>
            <a:ext cx="9296037" cy="2815308"/>
          </a:xfrm>
          <a:prstGeom prst="rect">
            <a:avLst/>
          </a:prstGeom>
        </p:spPr>
      </p:pic>
      <p:pic>
        <p:nvPicPr>
          <p:cNvPr id="35844" name="Picture 4" descr="Apache HBase – Apache HBase™ Home">
            <a:extLst>
              <a:ext uri="{FF2B5EF4-FFF2-40B4-BE49-F238E27FC236}">
                <a16:creationId xmlns:a16="http://schemas.microsoft.com/office/drawing/2014/main" id="{B5CDEA2A-694F-624F-9C0B-958243AA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37" y="668383"/>
            <a:ext cx="5969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22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C44A4-7685-E24A-AB56-E448055B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PromQL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03AB2A-2362-4C47-92C0-1D9B000F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构建于</a:t>
            </a:r>
            <a:r>
              <a:rPr kumimoji="1" lang="en-US" altLang="zh-CN" dirty="0"/>
              <a:t>Prometheus</a:t>
            </a:r>
            <a:r>
              <a:rPr kumimoji="1" lang="zh-CN" altLang="en-US" dirty="0"/>
              <a:t>数据模型之上</a:t>
            </a:r>
            <a:endParaRPr kumimoji="1" lang="en-US" altLang="zh-CN" dirty="0"/>
          </a:p>
          <a:p>
            <a:r>
              <a:rPr kumimoji="1" lang="zh-CN" altLang="en-US" dirty="0"/>
              <a:t>查询：选择，聚合时间序列</a:t>
            </a:r>
            <a:endParaRPr kumimoji="1" lang="en-US" altLang="zh-CN" dirty="0"/>
          </a:p>
          <a:p>
            <a:r>
              <a:rPr kumimoji="1" lang="zh-CN" altLang="en-US" dirty="0"/>
              <a:t>分析：交互式，可视化</a:t>
            </a:r>
            <a:endParaRPr kumimoji="1" lang="en-US" altLang="zh-CN" dirty="0"/>
          </a:p>
          <a:p>
            <a:r>
              <a:rPr kumimoji="1" lang="zh-CN" altLang="en-US" dirty="0"/>
              <a:t>计算：衍生指标，告警条件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28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2E25429-4262-8F47-93E6-F6B45A5E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数据模型：关系模型表示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5173298" y="378707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</a:rPr>
              <a:t>简单选择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5D9C08-FFBB-2441-A431-65FCA2B19AC2}"/>
              </a:ext>
            </a:extLst>
          </p:cNvPr>
          <p:cNvSpPr txBox="1"/>
          <p:nvPr/>
        </p:nvSpPr>
        <p:spPr>
          <a:xfrm>
            <a:off x="930387" y="3382157"/>
            <a:ext cx="11704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400" dirty="0">
                <a:latin typeface="Monaco" pitchFamily="2" charset="0"/>
              </a:rPr>
              <a:t>(ins) ins, value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400" dirty="0" err="1">
                <a:latin typeface="Monaco" pitchFamily="2" charset="0"/>
              </a:rPr>
              <a:t>pg_ins_tps</a:t>
            </a:r>
            <a:r>
              <a:rPr lang="en" altLang="zh-CN" sz="1400" dirty="0">
                <a:latin typeface="Monaco" pitchFamily="2" charset="0"/>
              </a:rPr>
              <a:t>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ins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time DESC LIMIT 1</a:t>
            </a:r>
            <a:r>
              <a:rPr lang="en" altLang="zh-CN" sz="1400" dirty="0">
                <a:latin typeface="Monaco" pitchFamily="2" charset="0"/>
              </a:rPr>
              <a:t>;</a:t>
            </a:r>
            <a:endParaRPr lang="zh-CN" altLang="en-US" sz="1400" dirty="0">
              <a:latin typeface="Monaco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80908B-380B-DD41-A1E6-23D4206C89BA}"/>
              </a:ext>
            </a:extLst>
          </p:cNvPr>
          <p:cNvSpPr txBox="1"/>
          <p:nvPr/>
        </p:nvSpPr>
        <p:spPr>
          <a:xfrm>
            <a:off x="930387" y="4285809"/>
            <a:ext cx="86397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dirty="0">
                <a:latin typeface="Monaco" pitchFamily="2" charset="0"/>
              </a:rPr>
              <a:t>)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labels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value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 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i="1" dirty="0">
                <a:effectLst/>
                <a:latin typeface="Monaco" pitchFamily="2" charset="0"/>
              </a:rPr>
              <a:t>*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metric_name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latin typeface="Monaco" pitchFamily="2" charset="0"/>
              </a:rPr>
              <a:t>= 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dirty="0" err="1">
                <a:solidFill>
                  <a:srgbClr val="067D17"/>
                </a:solidFill>
                <a:effectLst/>
                <a:latin typeface="Monaco" pitchFamily="2" charset="0"/>
              </a:rPr>
              <a:t>pg:ins:tps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dirty="0">
                <a:latin typeface="Monaco" pitchFamily="2" charset="0"/>
              </a:rPr>
              <a:t>)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s </a:t>
            </a:r>
            <a:b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 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NATURAL JOIN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data d</a:t>
            </a:r>
            <a:b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r>
              <a:rPr lang="en" altLang="zh-CN" dirty="0">
                <a:latin typeface="Monaco" pitchFamily="2" charset="0"/>
              </a:rPr>
              <a:t>;</a:t>
            </a:r>
            <a:endParaRPr lang="zh-CN" altLang="en-US" dirty="0">
              <a:latin typeface="Monaco" pitchFamily="2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83436A5-2FD5-8D4F-9037-B8B443DB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28" y="1082262"/>
            <a:ext cx="5364222" cy="211955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BEC58BD-CC0B-E54D-A03E-FA364012E445}"/>
              </a:ext>
            </a:extLst>
          </p:cNvPr>
          <p:cNvSpPr txBox="1"/>
          <p:nvPr/>
        </p:nvSpPr>
        <p:spPr>
          <a:xfrm>
            <a:off x="1247504" y="1557266"/>
            <a:ext cx="6453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 err="1">
                <a:solidFill>
                  <a:srgbClr val="FF0000"/>
                </a:solidFill>
                <a:effectLst/>
                <a:latin typeface="Monaco" pitchFamily="2" charset="0"/>
              </a:rPr>
              <a:t>pg:ins:tps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48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2E25429-4262-8F47-93E6-F6B45A5E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数据模型：关系模型表示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5173298" y="378707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</a:rPr>
              <a:t>简单选择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 @ 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某个时间点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5D9C08-FFBB-2441-A431-65FCA2B19AC2}"/>
              </a:ext>
            </a:extLst>
          </p:cNvPr>
          <p:cNvSpPr txBox="1"/>
          <p:nvPr/>
        </p:nvSpPr>
        <p:spPr>
          <a:xfrm>
            <a:off x="1035230" y="3448647"/>
            <a:ext cx="11704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400" dirty="0">
                <a:latin typeface="Monaco" pitchFamily="2" charset="0"/>
              </a:rPr>
              <a:t>(ins) ins, value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400" dirty="0" err="1">
                <a:latin typeface="Monaco" pitchFamily="2" charset="0"/>
              </a:rPr>
              <a:t>pg_ins_tps</a:t>
            </a:r>
            <a:r>
              <a:rPr lang="en" altLang="zh-CN" sz="1400" dirty="0">
                <a:latin typeface="Monaco" pitchFamily="2" charset="0"/>
              </a:rPr>
              <a:t> </a:t>
            </a:r>
          </a:p>
          <a:p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400" dirty="0">
                <a:solidFill>
                  <a:srgbClr val="FFC000"/>
                </a:solidFill>
                <a:latin typeface="Monaco" pitchFamily="2" charset="0"/>
              </a:rPr>
              <a:t>time &lt;= ‘2021-10-18 00:30:00' </a:t>
            </a:r>
            <a:r>
              <a:rPr lang="en" altLang="zh-CN" sz="1400" dirty="0">
                <a:solidFill>
                  <a:srgbClr val="0033B3"/>
                </a:solidFill>
                <a:latin typeface="Monaco" pitchFamily="2" charset="0"/>
              </a:rPr>
              <a:t>ORDER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BY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ins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time DESC LIMIT 1</a:t>
            </a:r>
            <a:r>
              <a:rPr lang="en" altLang="zh-CN" sz="1400" dirty="0">
                <a:latin typeface="Monaco" pitchFamily="2" charset="0"/>
              </a:rPr>
              <a:t>;</a:t>
            </a:r>
            <a:endParaRPr lang="zh-CN" altLang="en-US" sz="1400" dirty="0">
              <a:latin typeface="Monaco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80908B-380B-DD41-A1E6-23D4206C89BA}"/>
              </a:ext>
            </a:extLst>
          </p:cNvPr>
          <p:cNvSpPr txBox="1"/>
          <p:nvPr/>
        </p:nvSpPr>
        <p:spPr>
          <a:xfrm>
            <a:off x="1092191" y="4392763"/>
            <a:ext cx="10949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600" dirty="0">
                <a:latin typeface="Monaco" pitchFamily="2" charset="0"/>
              </a:rPr>
              <a:t>(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600" dirty="0">
                <a:latin typeface="Monaco" pitchFamily="2" charset="0"/>
              </a:rPr>
              <a:t>)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labels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value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  </a:t>
            </a:r>
            <a:r>
              <a:rPr lang="en" altLang="zh-CN" sz="1600" dirty="0">
                <a:latin typeface="Monaco" pitchFamily="2" charset="0"/>
              </a:rPr>
              <a:t>(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600" i="1" dirty="0">
                <a:effectLst/>
                <a:latin typeface="Monaco" pitchFamily="2" charset="0"/>
              </a:rPr>
              <a:t>*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metric_name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600" dirty="0">
                <a:latin typeface="Monaco" pitchFamily="2" charset="0"/>
              </a:rPr>
              <a:t>= 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600" dirty="0" err="1">
                <a:solidFill>
                  <a:srgbClr val="067D17"/>
                </a:solidFill>
                <a:effectLst/>
                <a:latin typeface="Monaco" pitchFamily="2" charset="0"/>
              </a:rPr>
              <a:t>pg:ins:tps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600" dirty="0">
                <a:latin typeface="Monaco" pitchFamily="2" charset="0"/>
              </a:rPr>
              <a:t>)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s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NATURAL JOIN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data d</a:t>
            </a:r>
            <a:b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033B3"/>
                </a:solidFill>
                <a:latin typeface="Monaco" pitchFamily="2" charset="0"/>
              </a:rPr>
              <a:t>WHERE </a:t>
            </a:r>
            <a:r>
              <a:rPr lang="en" altLang="zh-CN" sz="1600" dirty="0">
                <a:solidFill>
                  <a:srgbClr val="FFC000"/>
                </a:solidFill>
                <a:latin typeface="Monaco" pitchFamily="2" charset="0"/>
              </a:rPr>
              <a:t>time &lt;= ‘2021-10-18 00:30:00'</a:t>
            </a:r>
            <a:r>
              <a:rPr lang="en" altLang="zh-CN" sz="1600" dirty="0">
                <a:solidFill>
                  <a:srgbClr val="0033B3"/>
                </a:solidFill>
                <a:latin typeface="Monaco" pitchFamily="2" charset="0"/>
              </a:rPr>
              <a:t>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r>
              <a:rPr lang="en" altLang="zh-CN" sz="1600" dirty="0">
                <a:latin typeface="Monaco" pitchFamily="2" charset="0"/>
              </a:rPr>
              <a:t>;</a:t>
            </a:r>
            <a:endParaRPr lang="zh-CN" altLang="en-US" sz="1600" dirty="0">
              <a:latin typeface="Monaco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EC58BD-CC0B-E54D-A03E-FA364012E445}"/>
              </a:ext>
            </a:extLst>
          </p:cNvPr>
          <p:cNvSpPr txBox="1"/>
          <p:nvPr/>
        </p:nvSpPr>
        <p:spPr>
          <a:xfrm>
            <a:off x="1430383" y="1663830"/>
            <a:ext cx="6453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800" dirty="0" err="1">
                <a:solidFill>
                  <a:srgbClr val="FF0000"/>
                </a:solidFill>
                <a:effectLst/>
                <a:latin typeface="Monaco" pitchFamily="2" charset="0"/>
              </a:rPr>
              <a:t>pg:ins:tps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Monaco" pitchFamily="2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ffectLst/>
                <a:latin typeface="Monaco" pitchFamily="2" charset="0"/>
              </a:rPr>
              <a:t>@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Monaco" pitchFamily="2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ffectLst/>
                <a:latin typeface="Monaco" pitchFamily="2" charset="0"/>
              </a:rPr>
              <a:t>&lt;time&gt;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497304-D97B-8C44-8520-C3F5C4B3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68" y="978368"/>
            <a:ext cx="5589966" cy="2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4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2E25429-4262-8F47-93E6-F6B45A5E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数据模型：关系模型表示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5173298" y="378707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</a:rPr>
              <a:t>维度选择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8FC0FD-9F76-4344-8A55-F4D60F6393FD}"/>
              </a:ext>
            </a:extLst>
          </p:cNvPr>
          <p:cNvSpPr txBox="1"/>
          <p:nvPr/>
        </p:nvSpPr>
        <p:spPr>
          <a:xfrm>
            <a:off x="836989" y="3301219"/>
            <a:ext cx="109891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5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500" dirty="0">
                <a:latin typeface="Monaco" pitchFamily="2" charset="0"/>
              </a:rPr>
              <a:t>(ins) ins, </a:t>
            </a:r>
            <a:r>
              <a:rPr lang="en" altLang="zh-CN" sz="1500" dirty="0">
                <a:solidFill>
                  <a:srgbClr val="0033B3"/>
                </a:solidFill>
                <a:effectLst/>
                <a:latin typeface="Monaco" pitchFamily="2" charset="0"/>
              </a:rPr>
              <a:t>value FROM </a:t>
            </a:r>
            <a:r>
              <a:rPr lang="en" altLang="zh-CN" sz="1500" dirty="0" err="1">
                <a:latin typeface="Monaco" pitchFamily="2" charset="0"/>
              </a:rPr>
              <a:t>pg_ins_tps</a:t>
            </a:r>
            <a:r>
              <a:rPr lang="en" altLang="zh-CN" sz="1500" dirty="0">
                <a:latin typeface="Monaco" pitchFamily="2" charset="0"/>
              </a:rPr>
              <a:t> </a:t>
            </a:r>
          </a:p>
          <a:p>
            <a:r>
              <a:rPr lang="en" altLang="zh-CN" sz="1500" dirty="0">
                <a:solidFill>
                  <a:srgbClr val="0070C0"/>
                </a:solidFill>
                <a:effectLst/>
                <a:latin typeface="Monaco" pitchFamily="2" charset="0"/>
              </a:rPr>
              <a:t>WHERE</a:t>
            </a:r>
            <a:r>
              <a:rPr lang="en" altLang="zh-CN" sz="1500" dirty="0">
                <a:solidFill>
                  <a:srgbClr val="FFC000"/>
                </a:solidFill>
                <a:effectLst/>
                <a:latin typeface="Monaco" pitchFamily="2" charset="0"/>
              </a:rPr>
              <a:t> </a:t>
            </a:r>
            <a:r>
              <a:rPr lang="en" altLang="zh-CN" sz="1500" dirty="0" err="1">
                <a:solidFill>
                  <a:srgbClr val="FFC000"/>
                </a:solidFill>
                <a:latin typeface="Monaco" pitchFamily="2" charset="0"/>
              </a:rPr>
              <a:t>cls</a:t>
            </a:r>
            <a:r>
              <a:rPr lang="en" altLang="zh-CN" sz="1500" dirty="0">
                <a:solidFill>
                  <a:srgbClr val="FFC000"/>
                </a:solidFill>
                <a:latin typeface="Monaco" pitchFamily="2" charset="0"/>
              </a:rPr>
              <a:t> =</a:t>
            </a:r>
            <a:r>
              <a:rPr lang="en" altLang="zh-CN" sz="1500" dirty="0">
                <a:solidFill>
                  <a:srgbClr val="FFC000"/>
                </a:solidFill>
                <a:effectLst/>
                <a:latin typeface="Monaco" pitchFamily="2" charset="0"/>
              </a:rPr>
              <a:t> 'pg-test' </a:t>
            </a:r>
            <a:r>
              <a:rPr lang="en" altLang="zh-CN" sz="15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500" dirty="0">
                <a:solidFill>
                  <a:srgbClr val="000000"/>
                </a:solidFill>
                <a:effectLst/>
                <a:latin typeface="Monaco" pitchFamily="2" charset="0"/>
              </a:rPr>
              <a:t>ins</a:t>
            </a:r>
            <a:r>
              <a:rPr lang="en" altLang="zh-CN" sz="1500" dirty="0">
                <a:latin typeface="Monaco" pitchFamily="2" charset="0"/>
              </a:rPr>
              <a:t>, </a:t>
            </a:r>
            <a:r>
              <a:rPr lang="en" altLang="zh-CN" sz="1500" dirty="0">
                <a:solidFill>
                  <a:srgbClr val="0033B3"/>
                </a:solidFill>
                <a:effectLst/>
                <a:latin typeface="Monaco" pitchFamily="2" charset="0"/>
              </a:rPr>
              <a:t>time DESC LIMIT </a:t>
            </a:r>
            <a:r>
              <a:rPr lang="en" altLang="zh-CN" sz="1500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sz="1500" dirty="0">
                <a:latin typeface="Monaco" pitchFamily="2" charset="0"/>
              </a:rPr>
              <a:t>;</a:t>
            </a:r>
            <a:endParaRPr lang="zh-CN" altLang="en-US" sz="1500" dirty="0">
              <a:latin typeface="Monaco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27A3B0-7098-7648-8C6D-F70B5C444930}"/>
              </a:ext>
            </a:extLst>
          </p:cNvPr>
          <p:cNvSpPr txBox="1"/>
          <p:nvPr/>
        </p:nvSpPr>
        <p:spPr>
          <a:xfrm>
            <a:off x="836989" y="4081337"/>
            <a:ext cx="89560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600" dirty="0">
                <a:latin typeface="Monaco" pitchFamily="2" charset="0"/>
              </a:rPr>
              <a:t>(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600" dirty="0">
                <a:latin typeface="Monaco" pitchFamily="2" charset="0"/>
              </a:rPr>
              <a:t>)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labels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value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600" dirty="0">
                <a:latin typeface="Monaco" pitchFamily="2" charset="0"/>
              </a:rPr>
              <a:t>(</a:t>
            </a:r>
            <a:br>
              <a:rPr lang="en" altLang="zh-CN" sz="1600" dirty="0">
                <a:latin typeface="Monaco" pitchFamily="2" charset="0"/>
              </a:rPr>
            </a:br>
            <a:r>
              <a:rPr lang="en" altLang="zh-CN" sz="1600" dirty="0">
                <a:latin typeface="Monaco" pitchFamily="2" charset="0"/>
              </a:rPr>
              <a:t>       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600" i="1" dirty="0">
                <a:effectLst/>
                <a:latin typeface="Monaco" pitchFamily="2" charset="0"/>
              </a:rPr>
              <a:t>*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metric_name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600" dirty="0">
                <a:latin typeface="Monaco" pitchFamily="2" charset="0"/>
              </a:rPr>
              <a:t>= 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600" dirty="0" err="1">
                <a:solidFill>
                  <a:srgbClr val="067D17"/>
                </a:solidFill>
                <a:effectLst/>
                <a:latin typeface="Monaco" pitchFamily="2" charset="0"/>
              </a:rPr>
              <a:t>pg:ins:tps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b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       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AND </a:t>
            </a:r>
            <a:r>
              <a:rPr lang="en" altLang="zh-CN" b="1" dirty="0">
                <a:solidFill>
                  <a:srgbClr val="FFC000"/>
                </a:solidFill>
                <a:effectLst/>
                <a:latin typeface="Monaco" pitchFamily="2" charset="0"/>
              </a:rPr>
              <a:t>labels -&gt;&gt; </a:t>
            </a:r>
            <a:r>
              <a:rPr lang="en" altLang="zh-CN" b="1" dirty="0">
                <a:solidFill>
                  <a:srgbClr val="FFC000"/>
                </a:solidFill>
                <a:latin typeface="Monaco" pitchFamily="2" charset="0"/>
              </a:rPr>
              <a:t>'</a:t>
            </a:r>
            <a:r>
              <a:rPr lang="en" altLang="zh-CN" b="1" dirty="0" err="1">
                <a:solidFill>
                  <a:srgbClr val="FFC000"/>
                </a:solidFill>
                <a:latin typeface="Monaco" pitchFamily="2" charset="0"/>
              </a:rPr>
              <a:t>cls</a:t>
            </a:r>
            <a:r>
              <a:rPr lang="en" altLang="zh-CN" b="1" dirty="0">
                <a:solidFill>
                  <a:srgbClr val="FFC000"/>
                </a:solidFill>
                <a:latin typeface="Monaco" pitchFamily="2" charset="0"/>
              </a:rPr>
              <a:t>’ =</a:t>
            </a:r>
            <a:r>
              <a:rPr lang="en" altLang="zh-CN" b="1" dirty="0">
                <a:solidFill>
                  <a:srgbClr val="FFC000"/>
                </a:solidFill>
                <a:effectLst/>
                <a:latin typeface="Monaco" pitchFamily="2" charset="0"/>
              </a:rPr>
              <a:t> 'pg-test'</a:t>
            </a:r>
            <a:b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600" dirty="0">
                <a:latin typeface="Monaco" pitchFamily="2" charset="0"/>
              </a:rPr>
              <a:t>)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s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NATURAL JOIN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data d</a:t>
            </a:r>
            <a:b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r>
              <a:rPr lang="en" altLang="zh-CN" sz="1600" dirty="0">
                <a:latin typeface="Monaco" pitchFamily="2" charset="0"/>
              </a:rPr>
              <a:t>;</a:t>
            </a:r>
            <a:endParaRPr lang="zh-CN" altLang="en-US" sz="1600" dirty="0">
              <a:latin typeface="Monaco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679EE9-1CDC-FD41-98D9-1B7FEFC7FDA1}"/>
              </a:ext>
            </a:extLst>
          </p:cNvPr>
          <p:cNvSpPr txBox="1"/>
          <p:nvPr/>
        </p:nvSpPr>
        <p:spPr>
          <a:xfrm>
            <a:off x="979714" y="1620893"/>
            <a:ext cx="7633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FF0000"/>
                </a:solidFill>
                <a:effectLst/>
                <a:latin typeface="Monaco" pitchFamily="2" charset="0"/>
              </a:rPr>
              <a:t>pg:ins:tps</a:t>
            </a:r>
            <a:r>
              <a:rPr lang="en-US" altLang="zh-CN" sz="2400" dirty="0">
                <a:latin typeface="Monaco" pitchFamily="2" charset="0"/>
              </a:rPr>
              <a:t>{</a:t>
            </a:r>
            <a:r>
              <a:rPr lang="en-US" altLang="zh-CN" sz="2400" dirty="0" err="1">
                <a:solidFill>
                  <a:srgbClr val="FFC000"/>
                </a:solidFill>
                <a:latin typeface="Monaco" pitchFamily="2" charset="0"/>
              </a:rPr>
              <a:t>cls</a:t>
            </a:r>
            <a:r>
              <a:rPr lang="en-US" altLang="zh-CN" sz="2400" dirty="0">
                <a:latin typeface="Monaco" pitchFamily="2" charset="0"/>
              </a:rPr>
              <a:t>='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pg-test</a:t>
            </a:r>
            <a:r>
              <a:rPr lang="en-US" altLang="zh-CN" sz="2400" dirty="0">
                <a:latin typeface="Monaco" pitchFamily="2" charset="0"/>
              </a:rPr>
              <a:t>'}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F865A0-0177-6846-97A6-526C1C18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13" y="1028198"/>
            <a:ext cx="5486286" cy="19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9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D58EFB-BBDA-E344-9253-108A08C2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444" y="0"/>
            <a:ext cx="12330888" cy="61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10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2E25429-4262-8F47-93E6-F6B45A5E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数据模型：关系模型表示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5173298" y="378707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</a:rPr>
              <a:t>维度正则匹配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5ADE93-C965-9247-8EBD-4AA23B7F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1640375"/>
            <a:ext cx="5825454" cy="4478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8FC0FD-9F76-4344-8A55-F4D60F6393FD}"/>
              </a:ext>
            </a:extLst>
          </p:cNvPr>
          <p:cNvSpPr txBox="1"/>
          <p:nvPr/>
        </p:nvSpPr>
        <p:spPr>
          <a:xfrm>
            <a:off x="836989" y="3301219"/>
            <a:ext cx="109891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5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500" dirty="0">
                <a:latin typeface="Monaco" pitchFamily="2" charset="0"/>
              </a:rPr>
              <a:t>(ins) ins, </a:t>
            </a:r>
            <a:r>
              <a:rPr lang="en" altLang="zh-CN" sz="1500" dirty="0">
                <a:solidFill>
                  <a:srgbClr val="0033B3"/>
                </a:solidFill>
                <a:effectLst/>
                <a:latin typeface="Monaco" pitchFamily="2" charset="0"/>
              </a:rPr>
              <a:t>value FROM </a:t>
            </a:r>
            <a:r>
              <a:rPr lang="en" altLang="zh-CN" sz="1500" dirty="0" err="1">
                <a:latin typeface="Monaco" pitchFamily="2" charset="0"/>
              </a:rPr>
              <a:t>pg_ins_tps</a:t>
            </a:r>
            <a:r>
              <a:rPr lang="en" altLang="zh-CN" sz="1500" dirty="0">
                <a:latin typeface="Monaco" pitchFamily="2" charset="0"/>
              </a:rPr>
              <a:t> </a:t>
            </a:r>
          </a:p>
          <a:p>
            <a:r>
              <a:rPr lang="en" altLang="zh-CN" sz="1500" dirty="0">
                <a:solidFill>
                  <a:srgbClr val="FFC000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500" dirty="0">
                <a:solidFill>
                  <a:srgbClr val="FFC000"/>
                </a:solidFill>
                <a:latin typeface="Monaco" pitchFamily="2" charset="0"/>
              </a:rPr>
              <a:t>ins </a:t>
            </a:r>
            <a:r>
              <a:rPr lang="en" altLang="zh-CN" sz="1500" dirty="0">
                <a:solidFill>
                  <a:srgbClr val="FFC000"/>
                </a:solidFill>
                <a:effectLst/>
                <a:latin typeface="Monaco" pitchFamily="2" charset="0"/>
              </a:rPr>
              <a:t>~ 'pg-test.*' </a:t>
            </a:r>
            <a:r>
              <a:rPr lang="en" altLang="zh-CN" sz="15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500" dirty="0">
                <a:solidFill>
                  <a:srgbClr val="000000"/>
                </a:solidFill>
                <a:effectLst/>
                <a:latin typeface="Monaco" pitchFamily="2" charset="0"/>
              </a:rPr>
              <a:t>ins</a:t>
            </a:r>
            <a:r>
              <a:rPr lang="en" altLang="zh-CN" sz="1500" dirty="0">
                <a:latin typeface="Monaco" pitchFamily="2" charset="0"/>
              </a:rPr>
              <a:t>, </a:t>
            </a:r>
            <a:r>
              <a:rPr lang="en" altLang="zh-CN" sz="1500" dirty="0">
                <a:solidFill>
                  <a:srgbClr val="0033B3"/>
                </a:solidFill>
                <a:effectLst/>
                <a:latin typeface="Monaco" pitchFamily="2" charset="0"/>
              </a:rPr>
              <a:t>time DESC LIMIT </a:t>
            </a:r>
            <a:r>
              <a:rPr lang="en" altLang="zh-CN" sz="1500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sz="1500" dirty="0">
                <a:latin typeface="Monaco" pitchFamily="2" charset="0"/>
              </a:rPr>
              <a:t>;</a:t>
            </a:r>
            <a:endParaRPr lang="zh-CN" altLang="en-US" sz="1500" dirty="0">
              <a:latin typeface="Monaco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27A3B0-7098-7648-8C6D-F70B5C444930}"/>
              </a:ext>
            </a:extLst>
          </p:cNvPr>
          <p:cNvSpPr txBox="1"/>
          <p:nvPr/>
        </p:nvSpPr>
        <p:spPr>
          <a:xfrm>
            <a:off x="888109" y="4079140"/>
            <a:ext cx="89560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600" dirty="0">
                <a:latin typeface="Monaco" pitchFamily="2" charset="0"/>
              </a:rPr>
              <a:t>(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600" dirty="0">
                <a:latin typeface="Monaco" pitchFamily="2" charset="0"/>
              </a:rPr>
              <a:t>)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labels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value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600" dirty="0">
                <a:latin typeface="Monaco" pitchFamily="2" charset="0"/>
              </a:rPr>
              <a:t>(</a:t>
            </a:r>
            <a:br>
              <a:rPr lang="en" altLang="zh-CN" sz="1600" dirty="0">
                <a:latin typeface="Monaco" pitchFamily="2" charset="0"/>
              </a:rPr>
            </a:br>
            <a:r>
              <a:rPr lang="en" altLang="zh-CN" sz="1600" dirty="0">
                <a:latin typeface="Monaco" pitchFamily="2" charset="0"/>
              </a:rPr>
              <a:t>       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600" i="1" dirty="0">
                <a:effectLst/>
                <a:latin typeface="Monaco" pitchFamily="2" charset="0"/>
              </a:rPr>
              <a:t>*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metric_name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600" dirty="0">
                <a:latin typeface="Monaco" pitchFamily="2" charset="0"/>
              </a:rPr>
              <a:t>= 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600" dirty="0" err="1">
                <a:solidFill>
                  <a:srgbClr val="067D17"/>
                </a:solidFill>
                <a:effectLst/>
                <a:latin typeface="Monaco" pitchFamily="2" charset="0"/>
              </a:rPr>
              <a:t>pg:ins:tps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b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       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AND </a:t>
            </a:r>
            <a:r>
              <a:rPr lang="en" altLang="zh-CN" b="1" dirty="0">
                <a:solidFill>
                  <a:srgbClr val="FFC000"/>
                </a:solidFill>
                <a:effectLst/>
                <a:latin typeface="Monaco" pitchFamily="2" charset="0"/>
              </a:rPr>
              <a:t>labels -&gt;&gt; 'ins' ~ 'pg-test.*'</a:t>
            </a:r>
            <a:b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600" dirty="0">
                <a:latin typeface="Monaco" pitchFamily="2" charset="0"/>
              </a:rPr>
              <a:t>)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s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NATURAL JOIN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data d</a:t>
            </a:r>
            <a:b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r>
              <a:rPr lang="en" altLang="zh-CN" sz="1600" dirty="0">
                <a:latin typeface="Monaco" pitchFamily="2" charset="0"/>
              </a:rPr>
              <a:t>;</a:t>
            </a:r>
            <a:endParaRPr lang="zh-CN" altLang="en-US" sz="1600" dirty="0">
              <a:latin typeface="Monaco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366D41-0245-DE4F-8936-DE3C49B0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71" y="997532"/>
            <a:ext cx="5215781" cy="19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86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FB1C33B-6CD5-1446-80E0-CF63583F8931}"/>
              </a:ext>
            </a:extLst>
          </p:cNvPr>
          <p:cNvSpPr txBox="1"/>
          <p:nvPr/>
        </p:nvSpPr>
        <p:spPr>
          <a:xfrm>
            <a:off x="303543" y="317802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维度聚合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43ECBB-0A6C-DF49-814B-81797867847A}"/>
              </a:ext>
            </a:extLst>
          </p:cNvPr>
          <p:cNvSpPr txBox="1"/>
          <p:nvPr/>
        </p:nvSpPr>
        <p:spPr>
          <a:xfrm>
            <a:off x="795112" y="1307038"/>
            <a:ext cx="6453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7030A0"/>
                </a:solidFill>
                <a:latin typeface="Monaco" pitchFamily="2" charset="0"/>
              </a:rPr>
              <a:t>sum</a:t>
            </a:r>
            <a:r>
              <a:rPr lang="en" altLang="zh-CN" sz="2400" dirty="0">
                <a:latin typeface="Monaco" pitchFamily="2" charset="0"/>
              </a:rPr>
              <a:t>(</a:t>
            </a:r>
            <a:r>
              <a:rPr lang="en" altLang="zh-CN" sz="2400" dirty="0" err="1">
                <a:solidFill>
                  <a:srgbClr val="FF0000"/>
                </a:solidFill>
                <a:latin typeface="Monaco" pitchFamily="2" charset="0"/>
              </a:rPr>
              <a:t>pg:ins:tps</a:t>
            </a:r>
            <a:r>
              <a:rPr lang="en-US" altLang="zh-CN" sz="2400" dirty="0">
                <a:latin typeface="Monaco" pitchFamily="2" charset="0"/>
              </a:rPr>
              <a:t>) by (</a:t>
            </a:r>
            <a:r>
              <a:rPr lang="en-US" altLang="zh-CN" sz="2400" dirty="0" err="1">
                <a:solidFill>
                  <a:schemeClr val="accent4">
                    <a:lumMod val="75000"/>
                  </a:schemeClr>
                </a:solidFill>
                <a:latin typeface="Monaco" pitchFamily="2" charset="0"/>
              </a:rPr>
              <a:t>cls</a:t>
            </a:r>
            <a:r>
              <a:rPr lang="en-US" altLang="zh-CN" sz="2400" dirty="0">
                <a:latin typeface="Monaco" pitchFamily="2" charset="0"/>
              </a:rPr>
              <a:t>)</a:t>
            </a:r>
            <a:endParaRPr lang="en-US" altLang="zh-CN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4CA0FE-F9C3-1A4C-A9EF-005EAFEE4AF2}"/>
              </a:ext>
            </a:extLst>
          </p:cNvPr>
          <p:cNvSpPr txBox="1"/>
          <p:nvPr/>
        </p:nvSpPr>
        <p:spPr>
          <a:xfrm>
            <a:off x="2108019" y="471690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上卷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8414B8-D368-1340-810F-2683E774F3E5}"/>
              </a:ext>
            </a:extLst>
          </p:cNvPr>
          <p:cNvSpPr txBox="1"/>
          <p:nvPr/>
        </p:nvSpPr>
        <p:spPr>
          <a:xfrm>
            <a:off x="564800" y="5200193"/>
            <a:ext cx="60970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7030A0"/>
                </a:solidFill>
                <a:latin typeface="Monaco" pitchFamily="2" charset="0"/>
              </a:rPr>
              <a:t>sum,min,max,avg,group,stddev,stdvar</a:t>
            </a:r>
            <a:endParaRPr lang="en-US" altLang="zh-CN" sz="1100" dirty="0">
              <a:solidFill>
                <a:srgbClr val="7030A0"/>
              </a:solidFill>
              <a:latin typeface="Monaco" pitchFamily="2" charset="0"/>
            </a:endParaRPr>
          </a:p>
          <a:p>
            <a:r>
              <a:rPr lang="en-US" altLang="zh-CN" sz="1100" dirty="0" err="1">
                <a:solidFill>
                  <a:srgbClr val="7030A0"/>
                </a:solidFill>
                <a:latin typeface="Monaco" pitchFamily="2" charset="0"/>
              </a:rPr>
              <a:t>count,count_values,bottom,topk,quantile</a:t>
            </a:r>
            <a:r>
              <a:rPr lang="en-US" altLang="zh-CN" sz="1100" dirty="0">
                <a:solidFill>
                  <a:srgbClr val="7030A0"/>
                </a:solidFill>
                <a:latin typeface="Monaco" pitchFamily="2" charset="0"/>
              </a:rPr>
              <a:t> </a:t>
            </a:r>
            <a:endParaRPr lang="zh-CN" altLang="en-US" sz="1100" dirty="0"/>
          </a:p>
          <a:p>
            <a:r>
              <a:rPr lang="en-US" altLang="zh-CN" sz="1100" dirty="0"/>
              <a:t>……</a:t>
            </a:r>
            <a:endParaRPr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F881D3-5B86-A64A-9D56-093776B5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5674"/>
            <a:ext cx="6184900" cy="2908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411AA8-47ED-7047-A48B-6C28D1D60697}"/>
              </a:ext>
            </a:extLst>
          </p:cNvPr>
          <p:cNvSpPr txBox="1"/>
          <p:nvPr/>
        </p:nvSpPr>
        <p:spPr>
          <a:xfrm>
            <a:off x="564800" y="3127241"/>
            <a:ext cx="120847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labels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-&gt;&gt;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Monaco" pitchFamily="2" charset="0"/>
              </a:rPr>
              <a:t>cls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Monaco" pitchFamily="2" charset="0"/>
              </a:rPr>
              <a:t>'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cls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effectLst/>
                <a:latin typeface="Monaco" pitchFamily="2" charset="0"/>
              </a:rPr>
              <a:t>sum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value</a:t>
            </a: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cls_tps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latin typeface="Monaco" pitchFamily="2" charset="0"/>
              </a:rPr>
              <a:t>(</a:t>
            </a:r>
            <a:br>
              <a:rPr lang="en" altLang="zh-CN" sz="1400" dirty="0">
                <a:latin typeface="Monaco" pitchFamily="2" charset="0"/>
              </a:rPr>
            </a:br>
            <a:r>
              <a:rPr lang="en" altLang="zh-CN" sz="1400" dirty="0">
                <a:latin typeface="Monaco" pitchFamily="2" charset="0"/>
              </a:rPr>
              <a:t>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labels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value</a:t>
            </a:r>
            <a:b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400" dirty="0">
                <a:effectLst/>
                <a:latin typeface="Monaco" pitchFamily="2" charset="0"/>
              </a:rPr>
              <a:t>*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400" dirty="0" err="1">
                <a:latin typeface="Monaco" pitchFamily="2" charset="0"/>
              </a:rPr>
              <a:t>metric_name</a:t>
            </a:r>
            <a:r>
              <a:rPr lang="en" altLang="zh-CN" sz="1400" dirty="0">
                <a:latin typeface="Monaco" pitchFamily="2" charset="0"/>
              </a:rPr>
              <a:t> =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Monaco" pitchFamily="2" charset="0"/>
              </a:rPr>
              <a:t>pg:ins:tps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s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NATURAL JOIN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data d</a:t>
            </a:r>
            <a:b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b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latin typeface="Monaco" pitchFamily="2" charset="0"/>
              </a:rPr>
              <a:t>)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ins_tps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GROUP BY 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Monaco" pitchFamily="2" charset="0"/>
              </a:rPr>
              <a:t>labels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-&gt;&gt;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Monaco" pitchFamily="2" charset="0"/>
              </a:rPr>
              <a:t>cls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400" dirty="0">
                <a:latin typeface="Monaco" pitchFamily="2" charset="0"/>
              </a:rPr>
              <a:t>;</a:t>
            </a:r>
            <a:endParaRPr lang="zh-CN" altLang="en-US" sz="14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73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281258" y="339340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时间向量选择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9FA8E1-CFF1-D044-BB4A-5262BB5067B2}"/>
              </a:ext>
            </a:extLst>
          </p:cNvPr>
          <p:cNvSpPr txBox="1"/>
          <p:nvPr/>
        </p:nvSpPr>
        <p:spPr>
          <a:xfrm>
            <a:off x="733583" y="3635902"/>
            <a:ext cx="12172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600" dirty="0">
                <a:latin typeface="Monaco" pitchFamily="2" charset="0"/>
              </a:rPr>
              <a:t>ins,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value FROM </a:t>
            </a:r>
            <a:r>
              <a:rPr lang="en" altLang="zh-CN" sz="1600" dirty="0" err="1">
                <a:latin typeface="Monaco" pitchFamily="2" charset="0"/>
              </a:rPr>
              <a:t>pg_ins_tps</a:t>
            </a:r>
            <a:r>
              <a:rPr lang="en" altLang="zh-CN" sz="1600" dirty="0">
                <a:latin typeface="Monaco" pitchFamily="2" charset="0"/>
              </a:rPr>
              <a:t>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WHERE time </a:t>
            </a:r>
            <a:r>
              <a:rPr lang="en" altLang="zh-CN" sz="1600" dirty="0">
                <a:latin typeface="Monaco" pitchFamily="2" charset="0"/>
              </a:rPr>
              <a:t>&gt;= </a:t>
            </a:r>
            <a:r>
              <a:rPr lang="en" altLang="zh-CN" sz="1600" i="1" dirty="0">
                <a:effectLst/>
                <a:latin typeface="Monaco" pitchFamily="2" charset="0"/>
              </a:rPr>
              <a:t>now</a:t>
            </a:r>
            <a:r>
              <a:rPr lang="en" altLang="zh-CN" sz="1600" dirty="0">
                <a:latin typeface="Monaco" pitchFamily="2" charset="0"/>
              </a:rPr>
              <a:t>() - 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'1m'</a:t>
            </a:r>
            <a:r>
              <a:rPr lang="en" altLang="zh-CN" sz="1600" dirty="0">
                <a:latin typeface="Monaco" pitchFamily="2" charset="0"/>
              </a:rPr>
              <a:t>::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INTERVAL ORDER BY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ins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time</a:t>
            </a:r>
            <a:r>
              <a:rPr lang="en" altLang="zh-CN" sz="1600" dirty="0">
                <a:latin typeface="Monaco" pitchFamily="2" charset="0"/>
              </a:rPr>
              <a:t>;</a:t>
            </a:r>
            <a:endParaRPr lang="zh-CN" altLang="en-US" sz="1600" dirty="0">
              <a:latin typeface="Monaco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A548F6-7E10-7146-BEE1-375D24B1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68" y="1002174"/>
            <a:ext cx="6095998" cy="203044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3C093AF-3612-CA4C-B934-760629D4F4E4}"/>
              </a:ext>
            </a:extLst>
          </p:cNvPr>
          <p:cNvSpPr txBox="1"/>
          <p:nvPr/>
        </p:nvSpPr>
        <p:spPr>
          <a:xfrm>
            <a:off x="836024" y="1425810"/>
            <a:ext cx="6453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dirty="0" err="1">
                <a:solidFill>
                  <a:srgbClr val="FF0000"/>
                </a:solidFill>
                <a:effectLst/>
                <a:latin typeface="Monaco" pitchFamily="2" charset="0"/>
              </a:rPr>
              <a:t>pg:ins:tps</a:t>
            </a:r>
            <a:r>
              <a:rPr lang="en-US" altLang="zh-CN" sz="4000" dirty="0">
                <a:latin typeface="Monaco" pitchFamily="2" charset="0"/>
              </a:rPr>
              <a:t>[</a:t>
            </a:r>
            <a:r>
              <a:rPr lang="en-US" altLang="zh-CN" sz="4000" dirty="0">
                <a:solidFill>
                  <a:srgbClr val="00B0F0"/>
                </a:solidFill>
                <a:latin typeface="Monaco" pitchFamily="2" charset="0"/>
              </a:rPr>
              <a:t>1m</a:t>
            </a:r>
            <a:r>
              <a:rPr lang="en-US" altLang="zh-CN" sz="4000" dirty="0">
                <a:latin typeface="Monaco" pitchFamily="2" charset="0"/>
              </a:rPr>
              <a:t>]</a:t>
            </a:r>
            <a:endParaRPr lang="zh-CN" altLang="en-US" sz="4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BBBDD9-E338-6A4A-84B8-3BB06550AC51}"/>
              </a:ext>
            </a:extLst>
          </p:cNvPr>
          <p:cNvSpPr txBox="1"/>
          <p:nvPr/>
        </p:nvSpPr>
        <p:spPr>
          <a:xfrm>
            <a:off x="733583" y="4398092"/>
            <a:ext cx="113842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labels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value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onaco" pitchFamily="2" charset="0"/>
              </a:rPr>
              <a:t>tps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   </a:t>
            </a:r>
            <a:r>
              <a:rPr lang="en" altLang="zh-CN" dirty="0">
                <a:latin typeface="Monaco" pitchFamily="2" charset="0"/>
              </a:rPr>
              <a:t>(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i="1" dirty="0">
                <a:effectLst/>
                <a:latin typeface="Monaco" pitchFamily="2" charset="0"/>
              </a:rPr>
              <a:t>*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dirty="0" err="1">
                <a:latin typeface="Monaco" pitchFamily="2" charset="0"/>
              </a:rPr>
              <a:t>metric_name</a:t>
            </a:r>
            <a:r>
              <a:rPr lang="en" altLang="zh-CN" dirty="0">
                <a:latin typeface="Monaco" pitchFamily="2" charset="0"/>
              </a:rPr>
              <a:t> = 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dirty="0" err="1">
                <a:solidFill>
                  <a:srgbClr val="067D17"/>
                </a:solidFill>
                <a:effectLst/>
                <a:latin typeface="Monaco" pitchFamily="2" charset="0"/>
              </a:rPr>
              <a:t>pg:ins:tps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dirty="0">
                <a:latin typeface="Monaco" pitchFamily="2" charset="0"/>
              </a:rPr>
              <a:t>)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s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NATURAL JOIN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data d</a:t>
            </a:r>
            <a:b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dirty="0">
                <a:solidFill>
                  <a:srgbClr val="FFC000"/>
                </a:solidFill>
                <a:effectLst/>
                <a:latin typeface="Monaco" pitchFamily="2" charset="0"/>
              </a:rPr>
              <a:t>time </a:t>
            </a:r>
            <a:r>
              <a:rPr lang="en" altLang="zh-CN" dirty="0">
                <a:solidFill>
                  <a:srgbClr val="FFC000"/>
                </a:solidFill>
                <a:latin typeface="Monaco" pitchFamily="2" charset="0"/>
              </a:rPr>
              <a:t>&gt;= </a:t>
            </a:r>
            <a:r>
              <a:rPr lang="en" altLang="zh-CN" i="1" dirty="0">
                <a:solidFill>
                  <a:srgbClr val="FFC000"/>
                </a:solidFill>
                <a:effectLst/>
                <a:latin typeface="Monaco" pitchFamily="2" charset="0"/>
              </a:rPr>
              <a:t>now</a:t>
            </a:r>
            <a:r>
              <a:rPr lang="en" altLang="zh-CN" dirty="0">
                <a:solidFill>
                  <a:srgbClr val="FFC000"/>
                </a:solidFill>
                <a:latin typeface="Monaco" pitchFamily="2" charset="0"/>
              </a:rPr>
              <a:t>() - </a:t>
            </a:r>
            <a:r>
              <a:rPr lang="en" altLang="zh-CN" dirty="0">
                <a:solidFill>
                  <a:srgbClr val="FFC000"/>
                </a:solidFill>
                <a:effectLst/>
                <a:latin typeface="Monaco" pitchFamily="2" charset="0"/>
              </a:rPr>
              <a:t>'1m'</a:t>
            </a:r>
            <a:r>
              <a:rPr lang="en" altLang="zh-CN" dirty="0">
                <a:solidFill>
                  <a:srgbClr val="FFC000"/>
                </a:solidFill>
                <a:latin typeface="Monaco" pitchFamily="2" charset="0"/>
              </a:rPr>
              <a:t>::</a:t>
            </a:r>
            <a:r>
              <a:rPr lang="en" altLang="zh-CN" dirty="0">
                <a:solidFill>
                  <a:srgbClr val="FFC000"/>
                </a:solidFill>
                <a:effectLst/>
                <a:latin typeface="Monaco" pitchFamily="2" charset="0"/>
              </a:rPr>
              <a:t>INTERVAL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 ORDER BY </a:t>
            </a:r>
            <a:r>
              <a:rPr lang="en" altLang="zh-CN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r>
              <a:rPr lang="en" altLang="zh-CN" dirty="0">
                <a:latin typeface="Monaco" pitchFamily="2" charset="0"/>
              </a:rPr>
              <a:t>;</a:t>
            </a:r>
            <a:endParaRPr lang="zh-CN" altLang="en-US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74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FB1C33B-6CD5-1446-80E0-CF63583F8931}"/>
              </a:ext>
            </a:extLst>
          </p:cNvPr>
          <p:cNvSpPr txBox="1"/>
          <p:nvPr/>
        </p:nvSpPr>
        <p:spPr>
          <a:xfrm>
            <a:off x="303543" y="317802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时间向量处理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3D5DAB-5764-DD46-BA02-E7039CA1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88" y="0"/>
            <a:ext cx="5484826" cy="61917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43ECBB-0A6C-DF49-814B-81797867847A}"/>
              </a:ext>
            </a:extLst>
          </p:cNvPr>
          <p:cNvSpPr txBox="1"/>
          <p:nvPr/>
        </p:nvSpPr>
        <p:spPr>
          <a:xfrm>
            <a:off x="303543" y="1079645"/>
            <a:ext cx="6453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 err="1">
                <a:solidFill>
                  <a:srgbClr val="7030A0"/>
                </a:solidFill>
                <a:effectLst/>
                <a:latin typeface="Monaco" pitchFamily="2" charset="0"/>
              </a:rPr>
              <a:t>quantile_over_time</a:t>
            </a:r>
            <a:r>
              <a:rPr lang="en" altLang="zh-CN" sz="2000" dirty="0">
                <a:effectLst/>
                <a:latin typeface="Monaco" pitchFamily="2" charset="0"/>
              </a:rPr>
              <a:t>(</a:t>
            </a:r>
            <a:r>
              <a:rPr lang="en" altLang="zh-CN" sz="2000" dirty="0">
                <a:solidFill>
                  <a:schemeClr val="accent4">
                    <a:lumMod val="75000"/>
                  </a:schemeClr>
                </a:solidFill>
                <a:effectLst/>
                <a:latin typeface="Monaco" pitchFamily="2" charset="0"/>
              </a:rPr>
              <a:t>0.99</a:t>
            </a:r>
            <a:r>
              <a:rPr lang="en" altLang="zh-CN" sz="2000" dirty="0">
                <a:solidFill>
                  <a:srgbClr val="FF0000"/>
                </a:solidFill>
                <a:effectLst/>
                <a:latin typeface="Monaco" pitchFamily="2" charset="0"/>
              </a:rPr>
              <a:t>, </a:t>
            </a:r>
            <a:r>
              <a:rPr lang="en" altLang="zh-CN" sz="2000" dirty="0" err="1">
                <a:solidFill>
                  <a:srgbClr val="FF0000"/>
                </a:solidFill>
                <a:effectLst/>
                <a:latin typeface="Monaco" pitchFamily="2" charset="0"/>
              </a:rPr>
              <a:t>pg:ins:tps</a:t>
            </a:r>
            <a:r>
              <a:rPr lang="en-US" altLang="zh-CN" sz="2000" dirty="0">
                <a:latin typeface="Monaco" pitchFamily="2" charset="0"/>
              </a:rPr>
              <a:t>[</a:t>
            </a:r>
            <a:r>
              <a:rPr lang="en-US" altLang="zh-CN" sz="2000" dirty="0">
                <a:solidFill>
                  <a:srgbClr val="00B0F0"/>
                </a:solidFill>
                <a:latin typeface="Monaco" pitchFamily="2" charset="0"/>
              </a:rPr>
              <a:t>1h</a:t>
            </a:r>
            <a:r>
              <a:rPr lang="en-US" altLang="zh-CN" sz="2000" dirty="0">
                <a:latin typeface="Monaco" pitchFamily="2" charset="0"/>
              </a:rPr>
              <a:t>])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1325D9-E94D-2B4D-ACBE-E138FEDEED94}"/>
              </a:ext>
            </a:extLst>
          </p:cNvPr>
          <p:cNvSpPr txBox="1"/>
          <p:nvPr/>
        </p:nvSpPr>
        <p:spPr>
          <a:xfrm>
            <a:off x="362326" y="2266114"/>
            <a:ext cx="85365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200" dirty="0">
                <a:latin typeface="Monaco" pitchFamily="2" charset="0"/>
              </a:rPr>
              <a:t>, </a:t>
            </a:r>
          </a:p>
          <a:p>
            <a:r>
              <a:rPr lang="en" altLang="zh-CN" sz="1200" dirty="0">
                <a:effectLst/>
                <a:latin typeface="Monaco" pitchFamily="2" charset="0"/>
              </a:rPr>
              <a:t>       </a:t>
            </a:r>
            <a:r>
              <a:rPr lang="en" altLang="zh-CN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Monaco" pitchFamily="2" charset="0"/>
              </a:rPr>
              <a:t>percentile_cont</a:t>
            </a:r>
            <a:r>
              <a:rPr lang="en" altLang="zh-CN" sz="1200" dirty="0">
                <a:solidFill>
                  <a:schemeClr val="accent4">
                    <a:lumMod val="75000"/>
                  </a:schemeClr>
                </a:solidFill>
                <a:latin typeface="Monaco" pitchFamily="2" charset="0"/>
              </a:rPr>
              <a:t>(</a:t>
            </a:r>
            <a:r>
              <a:rPr lang="en" altLang="zh-CN" sz="1200" dirty="0">
                <a:solidFill>
                  <a:schemeClr val="accent4">
                    <a:lumMod val="75000"/>
                  </a:schemeClr>
                </a:solidFill>
                <a:effectLst/>
                <a:latin typeface="Monaco" pitchFamily="2" charset="0"/>
              </a:rPr>
              <a:t>0.99</a:t>
            </a:r>
            <a:r>
              <a:rPr lang="en" altLang="zh-CN" sz="1200" dirty="0">
                <a:solidFill>
                  <a:schemeClr val="accent4">
                    <a:lumMod val="75000"/>
                  </a:schemeClr>
                </a:solidFill>
                <a:latin typeface="Monaco" pitchFamily="2" charset="0"/>
              </a:rPr>
              <a:t>) </a:t>
            </a:r>
          </a:p>
          <a:p>
            <a:r>
              <a:rPr lang="en" altLang="zh-CN" sz="1200" dirty="0">
                <a:solidFill>
                  <a:schemeClr val="accent4">
                    <a:lumMod val="75000"/>
                  </a:schemeClr>
                </a:solidFill>
                <a:effectLst/>
                <a:latin typeface="Monaco" pitchFamily="2" charset="0"/>
              </a:rPr>
              <a:t>         WITHIN GROUP </a:t>
            </a:r>
            <a:r>
              <a:rPr lang="en" altLang="zh-CN" sz="1200" dirty="0">
                <a:solidFill>
                  <a:schemeClr val="accent4">
                    <a:lumMod val="75000"/>
                  </a:schemeClr>
                </a:solidFill>
                <a:latin typeface="Monaco" pitchFamily="2" charset="0"/>
              </a:rPr>
              <a:t>( </a:t>
            </a:r>
            <a:r>
              <a:rPr lang="en" altLang="zh-CN" sz="1200" dirty="0">
                <a:solidFill>
                  <a:schemeClr val="accent4">
                    <a:lumMod val="75000"/>
                  </a:schemeClr>
                </a:solidFill>
                <a:effectLst/>
                <a:latin typeface="Monaco" pitchFamily="2" charset="0"/>
              </a:rPr>
              <a:t>ORDER BY value ASC </a:t>
            </a:r>
            <a:r>
              <a:rPr lang="en" altLang="zh-CN" sz="1200" dirty="0">
                <a:solidFill>
                  <a:schemeClr val="accent4">
                    <a:lumMod val="75000"/>
                  </a:schemeClr>
                </a:solidFill>
                <a:latin typeface="Monaco" pitchFamily="2" charset="0"/>
              </a:rPr>
              <a:t>) </a:t>
            </a:r>
            <a:r>
              <a:rPr lang="en" altLang="zh-CN" sz="1200" dirty="0">
                <a:solidFill>
                  <a:schemeClr val="accent4">
                    <a:lumMod val="75000"/>
                  </a:schemeClr>
                </a:solidFill>
                <a:effectLst/>
                <a:latin typeface="Monaco" pitchFamily="2" charset="0"/>
              </a:rPr>
              <a:t>AS p99 </a:t>
            </a:r>
          </a:p>
          <a:p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200" dirty="0">
                <a:latin typeface="Monaco" pitchFamily="2" charset="0"/>
              </a:rPr>
              <a:t>(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200" dirty="0">
                <a:effectLst/>
                <a:latin typeface="Monaco" pitchFamily="2" charset="0"/>
              </a:rPr>
              <a:t>*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200" dirty="0" err="1">
                <a:latin typeface="Monaco" pitchFamily="2" charset="0"/>
              </a:rPr>
              <a:t>metric_name</a:t>
            </a:r>
            <a:r>
              <a:rPr lang="en" altLang="zh-CN" sz="1200" dirty="0">
                <a:latin typeface="Monaco" pitchFamily="2" charset="0"/>
              </a:rPr>
              <a:t> =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200" dirty="0" err="1">
                <a:solidFill>
                  <a:srgbClr val="067D17"/>
                </a:solidFill>
                <a:effectLst/>
                <a:latin typeface="Monaco" pitchFamily="2" charset="0"/>
              </a:rPr>
              <a:t>pg:ins:tps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200" dirty="0">
                <a:latin typeface="Monaco" pitchFamily="2" charset="0"/>
              </a:rPr>
              <a:t>)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onaco" pitchFamily="2" charset="0"/>
              </a:rPr>
              <a:t>s </a:t>
            </a:r>
          </a:p>
          <a:p>
            <a:r>
              <a:rPr lang="en" altLang="zh-CN" sz="1200" dirty="0">
                <a:solidFill>
                  <a:srgbClr val="000000"/>
                </a:solidFill>
                <a:latin typeface="Monaco" pitchFamily="2" charset="0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NATURAL JOIN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onaco" pitchFamily="2" charset="0"/>
              </a:rPr>
              <a:t>data d</a:t>
            </a:r>
            <a:br>
              <a:rPr lang="en" altLang="zh-CN" sz="12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sz="1200" dirty="0">
                <a:latin typeface="Monaco" pitchFamily="2" charset="0"/>
              </a:rPr>
              <a:t>&gt;= </a:t>
            </a:r>
            <a:r>
              <a:rPr lang="en" altLang="zh-CN" sz="1200" dirty="0">
                <a:effectLst/>
                <a:latin typeface="Monaco" pitchFamily="2" charset="0"/>
              </a:rPr>
              <a:t>now</a:t>
            </a:r>
            <a:r>
              <a:rPr lang="en" altLang="zh-CN" sz="1200" dirty="0">
                <a:latin typeface="Monaco" pitchFamily="2" charset="0"/>
              </a:rPr>
              <a:t>() -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Monaco" pitchFamily="2" charset="0"/>
              </a:rPr>
              <a:t>'1h'</a:t>
            </a:r>
            <a:r>
              <a:rPr lang="en" altLang="zh-CN" sz="1200" dirty="0">
                <a:latin typeface="Monaco" pitchFamily="2" charset="0"/>
              </a:rPr>
              <a:t>::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INTERVAL </a:t>
            </a:r>
          </a:p>
          <a:p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GROUP BY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r>
              <a:rPr lang="en" altLang="zh-CN" sz="1200" dirty="0">
                <a:latin typeface="Monaco" pitchFamily="2" charset="0"/>
              </a:rPr>
              <a:t>;</a:t>
            </a:r>
            <a:endParaRPr lang="zh-CN" altLang="en-US" sz="1200" dirty="0">
              <a:latin typeface="Monaco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4CA0FE-F9C3-1A4C-A9EF-005EAFEE4AF2}"/>
              </a:ext>
            </a:extLst>
          </p:cNvPr>
          <p:cNvSpPr txBox="1"/>
          <p:nvPr/>
        </p:nvSpPr>
        <p:spPr>
          <a:xfrm>
            <a:off x="2702379" y="413186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计算分位点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8414B8-D368-1340-810F-2683E774F3E5}"/>
              </a:ext>
            </a:extLst>
          </p:cNvPr>
          <p:cNvSpPr txBox="1"/>
          <p:nvPr/>
        </p:nvSpPr>
        <p:spPr>
          <a:xfrm>
            <a:off x="362326" y="4290378"/>
            <a:ext cx="60970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 err="1">
                <a:solidFill>
                  <a:srgbClr val="7030A0"/>
                </a:solidFill>
                <a:effectLst/>
                <a:latin typeface="Monaco" pitchFamily="2" charset="0"/>
              </a:rPr>
              <a:t>avg_over_time</a:t>
            </a:r>
            <a:endParaRPr lang="en" altLang="zh-CN" sz="1100" dirty="0">
              <a:solidFill>
                <a:srgbClr val="7030A0"/>
              </a:solidFill>
              <a:effectLst/>
              <a:latin typeface="Monaco" pitchFamily="2" charset="0"/>
            </a:endParaRPr>
          </a:p>
          <a:p>
            <a:r>
              <a:rPr lang="en" altLang="zh-CN" sz="1100" dirty="0" err="1">
                <a:solidFill>
                  <a:srgbClr val="7030A0"/>
                </a:solidFill>
                <a:latin typeface="Monaco" pitchFamily="2" charset="0"/>
              </a:rPr>
              <a:t>min_over_time</a:t>
            </a:r>
            <a:endParaRPr lang="zh-CN" altLang="en-US" sz="1100" dirty="0"/>
          </a:p>
          <a:p>
            <a:r>
              <a:rPr lang="en" altLang="zh-CN" sz="1100" dirty="0" err="1">
                <a:solidFill>
                  <a:srgbClr val="7030A0"/>
                </a:solidFill>
                <a:latin typeface="Monaco" pitchFamily="2" charset="0"/>
              </a:rPr>
              <a:t>max_over_time</a:t>
            </a:r>
            <a:endParaRPr lang="zh-CN" altLang="en-US" sz="1100" dirty="0"/>
          </a:p>
          <a:p>
            <a:r>
              <a:rPr lang="en" altLang="zh-CN" sz="1100" dirty="0" err="1">
                <a:solidFill>
                  <a:srgbClr val="7030A0"/>
                </a:solidFill>
                <a:latin typeface="Monaco" pitchFamily="2" charset="0"/>
              </a:rPr>
              <a:t>sum_over_time</a:t>
            </a:r>
            <a:endParaRPr lang="zh-CN" altLang="en-US" sz="1100" dirty="0"/>
          </a:p>
          <a:p>
            <a:r>
              <a:rPr lang="en" altLang="zh-CN" sz="1100" dirty="0" err="1">
                <a:solidFill>
                  <a:srgbClr val="7030A0"/>
                </a:solidFill>
                <a:latin typeface="Monaco" pitchFamily="2" charset="0"/>
              </a:rPr>
              <a:t>count_over_time</a:t>
            </a:r>
            <a:endParaRPr lang="en-US" altLang="zh-CN" sz="1100" dirty="0"/>
          </a:p>
          <a:p>
            <a:r>
              <a:rPr lang="en" altLang="zh-CN" sz="1100" dirty="0" err="1">
                <a:solidFill>
                  <a:srgbClr val="7030A0"/>
                </a:solidFill>
                <a:latin typeface="Monaco" pitchFamily="2" charset="0"/>
              </a:rPr>
              <a:t>stddev_over_time</a:t>
            </a:r>
            <a:endParaRPr lang="zh-CN" altLang="en-US" sz="1100" dirty="0"/>
          </a:p>
          <a:p>
            <a:r>
              <a:rPr lang="en" altLang="zh-CN" sz="1100" dirty="0" err="1">
                <a:solidFill>
                  <a:srgbClr val="7030A0"/>
                </a:solidFill>
                <a:latin typeface="Monaco" pitchFamily="2" charset="0"/>
              </a:rPr>
              <a:t>stdvar_over_time</a:t>
            </a:r>
            <a:endParaRPr lang="zh-CN" altLang="en-US" sz="1100" dirty="0"/>
          </a:p>
          <a:p>
            <a:r>
              <a:rPr lang="en" altLang="zh-CN" sz="1100" dirty="0" err="1">
                <a:solidFill>
                  <a:srgbClr val="7030A0"/>
                </a:solidFill>
                <a:latin typeface="Monaco" pitchFamily="2" charset="0"/>
              </a:rPr>
              <a:t>last_over_time</a:t>
            </a:r>
            <a:endParaRPr lang="en-US" altLang="zh-CN" sz="1100" dirty="0"/>
          </a:p>
          <a:p>
            <a:r>
              <a:rPr lang="en" altLang="zh-CN" sz="1100" dirty="0" err="1">
                <a:solidFill>
                  <a:srgbClr val="7030A0"/>
                </a:solidFill>
                <a:latin typeface="Monaco" pitchFamily="2" charset="0"/>
              </a:rPr>
              <a:t>present_over_time</a:t>
            </a:r>
            <a:endParaRPr lang="zh-CN" altLang="en-US" sz="1100" dirty="0"/>
          </a:p>
          <a:p>
            <a:r>
              <a:rPr lang="en-US" altLang="zh-CN" sz="1100" dirty="0"/>
              <a:t>……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03559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202880" y="365644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时间向量偏移</a:t>
            </a:r>
            <a:endParaRPr lang="zh-CN" altLang="en-US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F4B12D-42AF-EC4D-8BCA-ADED536A57D0}"/>
              </a:ext>
            </a:extLst>
          </p:cNvPr>
          <p:cNvSpPr txBox="1"/>
          <p:nvPr/>
        </p:nvSpPr>
        <p:spPr>
          <a:xfrm>
            <a:off x="746025" y="1389676"/>
            <a:ext cx="6453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800" dirty="0" err="1">
                <a:solidFill>
                  <a:srgbClr val="FF0000"/>
                </a:solidFill>
                <a:effectLst/>
                <a:latin typeface="Monaco" pitchFamily="2" charset="0"/>
              </a:rPr>
              <a:t>pg:ins:tps</a:t>
            </a:r>
            <a:r>
              <a:rPr lang="en-US" altLang="zh-CN" sz="2800" dirty="0">
                <a:latin typeface="Monaco" pitchFamily="2" charset="0"/>
              </a:rPr>
              <a:t>[</a:t>
            </a:r>
            <a:r>
              <a:rPr lang="en-US" altLang="zh-CN" sz="2800" dirty="0">
                <a:solidFill>
                  <a:srgbClr val="00B0F0"/>
                </a:solidFill>
                <a:latin typeface="Monaco" pitchFamily="2" charset="0"/>
              </a:rPr>
              <a:t>1m</a:t>
            </a:r>
            <a:r>
              <a:rPr lang="en-US" altLang="zh-CN" sz="2800" dirty="0">
                <a:latin typeface="Monaco" pitchFamily="2" charset="0"/>
              </a:rPr>
              <a:t>]</a:t>
            </a:r>
            <a:r>
              <a:rPr lang="en" altLang="zh-CN" sz="2800" dirty="0">
                <a:solidFill>
                  <a:srgbClr val="FF0000"/>
                </a:solidFill>
                <a:effectLst/>
                <a:latin typeface="Monaco" pitchFamily="2" charset="0"/>
              </a:rPr>
              <a:t> </a:t>
            </a:r>
            <a:r>
              <a:rPr lang="en-US" altLang="zh-CN" sz="2000" dirty="0">
                <a:solidFill>
                  <a:srgbClr val="FFC000"/>
                </a:solidFill>
                <a:latin typeface="Monaco" pitchFamily="2" charset="0"/>
              </a:rPr>
              <a:t>OFFSET</a:t>
            </a:r>
            <a:r>
              <a:rPr lang="en-US" altLang="zh-CN" sz="1600" dirty="0">
                <a:solidFill>
                  <a:srgbClr val="00B0F0"/>
                </a:solidFill>
                <a:latin typeface="Monaco" pitchFamily="2" charset="0"/>
              </a:rPr>
              <a:t> 1h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30A182-C4A7-D946-9E9C-41AE79C0E11C}"/>
              </a:ext>
            </a:extLst>
          </p:cNvPr>
          <p:cNvSpPr txBox="1"/>
          <p:nvPr/>
        </p:nvSpPr>
        <p:spPr>
          <a:xfrm>
            <a:off x="837465" y="3723448"/>
            <a:ext cx="117043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400" dirty="0">
                <a:latin typeface="Monaco" pitchFamily="2" charset="0"/>
              </a:rPr>
              <a:t>(ins) ins, value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400" dirty="0" err="1">
                <a:latin typeface="Monaco" pitchFamily="2" charset="0"/>
              </a:rPr>
              <a:t>pg_ins_tps</a:t>
            </a:r>
            <a:r>
              <a:rPr lang="en" altLang="zh-CN" sz="1400" dirty="0">
                <a:latin typeface="Monaco" pitchFamily="2" charset="0"/>
              </a:rPr>
              <a:t> </a:t>
            </a:r>
          </a:p>
          <a:p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400" dirty="0">
                <a:solidFill>
                  <a:srgbClr val="FFC000"/>
                </a:solidFill>
                <a:latin typeface="Monaco" pitchFamily="2" charset="0"/>
              </a:rPr>
              <a:t>time BETWEEN </a:t>
            </a:r>
            <a:r>
              <a:rPr lang="en-US" altLang="zh-CN" sz="1400" dirty="0">
                <a:solidFill>
                  <a:srgbClr val="FFC000"/>
                </a:solidFill>
                <a:latin typeface="Monaco" pitchFamily="2" charset="0"/>
              </a:rPr>
              <a:t>now()</a:t>
            </a:r>
            <a:r>
              <a:rPr lang="en" altLang="zh-CN" sz="1400" dirty="0">
                <a:solidFill>
                  <a:srgbClr val="FFC000"/>
                </a:solidFill>
                <a:latin typeface="Monaco" pitchFamily="2" charset="0"/>
              </a:rPr>
              <a:t> </a:t>
            </a:r>
            <a:r>
              <a:rPr lang="en-US" altLang="zh-CN" sz="1400" dirty="0">
                <a:solidFill>
                  <a:srgbClr val="FFC000"/>
                </a:solidFill>
                <a:latin typeface="Monaco" pitchFamily="2" charset="0"/>
              </a:rPr>
              <a:t>–</a:t>
            </a:r>
            <a:r>
              <a:rPr lang="en" altLang="zh-CN" sz="1400" dirty="0">
                <a:solidFill>
                  <a:srgbClr val="FFC000"/>
                </a:solidFill>
                <a:latin typeface="Monaco" pitchFamily="2" charset="0"/>
              </a:rPr>
              <a:t> </a:t>
            </a:r>
            <a:r>
              <a:rPr lang="en-US" altLang="zh-CN" sz="1400" dirty="0">
                <a:solidFill>
                  <a:srgbClr val="FFC000"/>
                </a:solidFill>
                <a:latin typeface="Monaco" pitchFamily="2" charset="0"/>
              </a:rPr>
              <a:t>’61m’::INTERVAL AND now() – ’60m’::INTERVAL</a:t>
            </a:r>
            <a:r>
              <a:rPr lang="en" altLang="zh-CN" sz="1400" dirty="0">
                <a:solidFill>
                  <a:srgbClr val="FFC000"/>
                </a:solidFill>
                <a:latin typeface="Monaco" pitchFamily="2" charset="0"/>
              </a:rPr>
              <a:t> </a:t>
            </a:r>
          </a:p>
          <a:p>
            <a:r>
              <a:rPr lang="en" altLang="zh-CN" sz="1400" dirty="0">
                <a:solidFill>
                  <a:srgbClr val="0033B3"/>
                </a:solidFill>
                <a:latin typeface="Monaco" pitchFamily="2" charset="0"/>
              </a:rPr>
              <a:t>ORDER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BY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ins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time DESC LIMIT 1</a:t>
            </a:r>
            <a:r>
              <a:rPr lang="en" altLang="zh-CN" sz="1400" dirty="0">
                <a:latin typeface="Monaco" pitchFamily="2" charset="0"/>
              </a:rPr>
              <a:t>;</a:t>
            </a:r>
            <a:endParaRPr lang="zh-CN" altLang="en-US" sz="1400" dirty="0">
              <a:latin typeface="Monaco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EC55407-ECF6-2647-879D-F7FE03EFEA9D}"/>
              </a:ext>
            </a:extLst>
          </p:cNvPr>
          <p:cNvSpPr txBox="1"/>
          <p:nvPr/>
        </p:nvSpPr>
        <p:spPr>
          <a:xfrm>
            <a:off x="746025" y="4745407"/>
            <a:ext cx="109499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DISTINCT ON </a:t>
            </a:r>
            <a:r>
              <a:rPr lang="en" altLang="zh-CN" sz="1600" dirty="0">
                <a:latin typeface="Monaco" pitchFamily="2" charset="0"/>
              </a:rPr>
              <a:t>(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600" dirty="0">
                <a:latin typeface="Monaco" pitchFamily="2" charset="0"/>
              </a:rPr>
              <a:t>)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labels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value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FROM</a:t>
            </a:r>
            <a:b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  </a:t>
            </a:r>
            <a:r>
              <a:rPr lang="en" altLang="zh-CN" sz="1600" dirty="0">
                <a:latin typeface="Monaco" pitchFamily="2" charset="0"/>
              </a:rPr>
              <a:t>(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600" i="1" dirty="0">
                <a:effectLst/>
                <a:latin typeface="Monaco" pitchFamily="2" charset="0"/>
              </a:rPr>
              <a:t>*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series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metric_name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600" dirty="0">
                <a:latin typeface="Monaco" pitchFamily="2" charset="0"/>
              </a:rPr>
              <a:t>= 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600" dirty="0" err="1">
                <a:solidFill>
                  <a:srgbClr val="067D17"/>
                </a:solidFill>
                <a:effectLst/>
                <a:latin typeface="Monaco" pitchFamily="2" charset="0"/>
              </a:rPr>
              <a:t>pg:ins:tps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Monaco" pitchFamily="2" charset="0"/>
              </a:rPr>
              <a:t>'</a:t>
            </a:r>
            <a:r>
              <a:rPr lang="en" altLang="zh-CN" sz="1600" dirty="0">
                <a:latin typeface="Monaco" pitchFamily="2" charset="0"/>
              </a:rPr>
              <a:t>)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s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NATURAL JOIN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  <a:t>data d</a:t>
            </a:r>
            <a:br>
              <a:rPr lang="en" altLang="zh-CN" sz="16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600" dirty="0">
                <a:solidFill>
                  <a:srgbClr val="0033B3"/>
                </a:solidFill>
                <a:latin typeface="Monaco" pitchFamily="2" charset="0"/>
              </a:rPr>
              <a:t>WHERE </a:t>
            </a:r>
            <a:r>
              <a:rPr lang="en" altLang="zh-CN" sz="1600" dirty="0">
                <a:solidFill>
                  <a:srgbClr val="FFC000"/>
                </a:solidFill>
                <a:latin typeface="Monaco" pitchFamily="2" charset="0"/>
              </a:rPr>
              <a:t>time BETWEEN </a:t>
            </a:r>
            <a:r>
              <a:rPr lang="en-US" altLang="zh-CN" sz="1600" dirty="0">
                <a:solidFill>
                  <a:srgbClr val="FFC000"/>
                </a:solidFill>
                <a:latin typeface="Monaco" pitchFamily="2" charset="0"/>
              </a:rPr>
              <a:t>now()</a:t>
            </a:r>
            <a:r>
              <a:rPr lang="en" altLang="zh-CN" sz="1600" dirty="0">
                <a:solidFill>
                  <a:srgbClr val="FFC000"/>
                </a:solidFill>
                <a:latin typeface="Monaco" pitchFamily="2" charset="0"/>
              </a:rPr>
              <a:t> </a:t>
            </a:r>
            <a:r>
              <a:rPr lang="en-US" altLang="zh-CN" sz="1600" dirty="0">
                <a:solidFill>
                  <a:srgbClr val="FFC000"/>
                </a:solidFill>
                <a:latin typeface="Monaco" pitchFamily="2" charset="0"/>
              </a:rPr>
              <a:t>–</a:t>
            </a:r>
            <a:r>
              <a:rPr lang="en" altLang="zh-CN" sz="1600" dirty="0">
                <a:solidFill>
                  <a:srgbClr val="FFC000"/>
                </a:solidFill>
                <a:latin typeface="Monaco" pitchFamily="2" charset="0"/>
              </a:rPr>
              <a:t> </a:t>
            </a:r>
            <a:r>
              <a:rPr lang="en-US" altLang="zh-CN" sz="1600" dirty="0">
                <a:solidFill>
                  <a:srgbClr val="FFC000"/>
                </a:solidFill>
                <a:latin typeface="Monaco" pitchFamily="2" charset="0"/>
              </a:rPr>
              <a:t>’61m’::INTERVAL AND now() – ’60m’::INTERVAL </a:t>
            </a:r>
          </a:p>
          <a:p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600" dirty="0" err="1">
                <a:solidFill>
                  <a:srgbClr val="871094"/>
                </a:solidFill>
                <a:effectLst/>
                <a:latin typeface="Monaco" pitchFamily="2" charset="0"/>
              </a:rPr>
              <a:t>series_id</a:t>
            </a:r>
            <a:r>
              <a:rPr lang="en" altLang="zh-CN" sz="1600" dirty="0">
                <a:latin typeface="Monaco" pitchFamily="2" charset="0"/>
              </a:rPr>
              <a:t>, </a:t>
            </a:r>
            <a:r>
              <a:rPr lang="en" altLang="zh-CN" sz="1600" dirty="0">
                <a:solidFill>
                  <a:srgbClr val="871094"/>
                </a:solidFill>
                <a:effectLst/>
                <a:latin typeface="Monaco" pitchFamily="2" charset="0"/>
              </a:rPr>
              <a:t>time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Monaco" pitchFamily="2" charset="0"/>
              </a:rPr>
              <a:t>DESC</a:t>
            </a:r>
            <a:r>
              <a:rPr lang="en" altLang="zh-CN" sz="1600" dirty="0">
                <a:latin typeface="Monaco" pitchFamily="2" charset="0"/>
              </a:rPr>
              <a:t>;</a:t>
            </a:r>
            <a:endParaRPr lang="zh-CN" altLang="en-US" sz="1600" dirty="0">
              <a:latin typeface="Monaco" pitchFamily="2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37412F-79CE-124D-BE2C-D0105100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92" y="2453"/>
            <a:ext cx="4776108" cy="38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29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307384" y="342199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/>
              <a:t>SELECT</a:t>
            </a:r>
            <a:endParaRPr lang="zh-CN" altLang="en-US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D1EF83-DF43-BF49-8E61-3471AE0C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76" y="1656116"/>
            <a:ext cx="10983558" cy="8484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D7D0EA-32E2-D741-BC8E-CD6552057F13}"/>
              </a:ext>
            </a:extLst>
          </p:cNvPr>
          <p:cNvSpPr txBox="1"/>
          <p:nvPr/>
        </p:nvSpPr>
        <p:spPr>
          <a:xfrm>
            <a:off x="531876" y="1033175"/>
            <a:ext cx="6497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Monaco" pitchFamily="2" charset="0"/>
              </a:rPr>
              <a:t>node_uname_info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ED8E9E-5C65-164C-AD73-27619B3724CD}"/>
              </a:ext>
            </a:extLst>
          </p:cNvPr>
          <p:cNvSpPr txBox="1"/>
          <p:nvPr/>
        </p:nvSpPr>
        <p:spPr>
          <a:xfrm>
            <a:off x="531876" y="2724155"/>
            <a:ext cx="8593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时序模型也可以用于表示关系型数据，例如根据实例名，查询机器的</a:t>
            </a:r>
            <a:r>
              <a:rPr kumimoji="1" lang="en-US" altLang="zh-CN" dirty="0"/>
              <a:t>Hostname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C6463F-C7C3-B444-BE4B-78FD80885B90}"/>
              </a:ext>
            </a:extLst>
          </p:cNvPr>
          <p:cNvSpPr txBox="1"/>
          <p:nvPr/>
        </p:nvSpPr>
        <p:spPr>
          <a:xfrm>
            <a:off x="737357" y="3429000"/>
            <a:ext cx="9800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dirty="0" err="1">
                <a:latin typeface="Monaco" pitchFamily="2" charset="0"/>
              </a:rPr>
              <a:t>nodename</a:t>
            </a:r>
            <a:r>
              <a:rPr lang="en" altLang="zh-CN" dirty="0"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onaco" pitchFamily="2" charset="0"/>
              </a:rPr>
              <a:t>node_uname_info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WHERE </a:t>
            </a:r>
            <a:r>
              <a:rPr lang="en" altLang="zh-CN" dirty="0">
                <a:latin typeface="Monaco" pitchFamily="2" charset="0"/>
              </a:rPr>
              <a:t>ins = </a:t>
            </a:r>
            <a:r>
              <a:rPr lang="en" altLang="zh-CN" dirty="0">
                <a:solidFill>
                  <a:srgbClr val="067D17"/>
                </a:solidFill>
                <a:effectLst/>
                <a:latin typeface="Monaco" pitchFamily="2" charset="0"/>
              </a:rPr>
              <a:t>'pg-test-1'</a:t>
            </a:r>
            <a:r>
              <a:rPr lang="en" altLang="zh-CN" dirty="0">
                <a:latin typeface="Monaco" pitchFamily="2" charset="0"/>
              </a:rPr>
              <a:t>;</a:t>
            </a:r>
            <a:endParaRPr lang="zh-CN" altLang="en-US" dirty="0">
              <a:latin typeface="Monac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112A60-4100-A04E-BFEF-A6B1C3849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7" y="3798332"/>
            <a:ext cx="6427236" cy="22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3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235538" y="238790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/>
              <a:t>ORDER BY LIMIT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8FC0FD-9F76-4344-8A55-F4D60F6393FD}"/>
              </a:ext>
            </a:extLst>
          </p:cNvPr>
          <p:cNvSpPr txBox="1"/>
          <p:nvPr/>
        </p:nvSpPr>
        <p:spPr>
          <a:xfrm>
            <a:off x="888109" y="4518148"/>
            <a:ext cx="126247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SELECT ins, value FROM  </a:t>
            </a:r>
          </a:p>
          <a:p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    (SELECT DISTINCT ON </a:t>
            </a:r>
            <a:r>
              <a:rPr lang="en" altLang="zh-CN" sz="1200" dirty="0">
                <a:latin typeface="Monaco" pitchFamily="2" charset="0"/>
              </a:rPr>
              <a:t>(ins) ins,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value FROM </a:t>
            </a:r>
            <a:r>
              <a:rPr lang="en" altLang="zh-CN" sz="1200" dirty="0" err="1">
                <a:latin typeface="Monaco" pitchFamily="2" charset="0"/>
              </a:rPr>
              <a:t>pg_ins_tps</a:t>
            </a:r>
            <a:r>
              <a:rPr lang="en" altLang="zh-CN" sz="1200" dirty="0">
                <a:latin typeface="Monaco" pitchFamily="2" charset="0"/>
              </a:rPr>
              <a:t> </a:t>
            </a:r>
            <a:r>
              <a:rPr lang="en" altLang="zh-CN" sz="1200" dirty="0">
                <a:solidFill>
                  <a:srgbClr val="0070C0"/>
                </a:solidFill>
                <a:effectLst/>
                <a:latin typeface="Monaco" pitchFamily="2" charset="0"/>
              </a:rPr>
              <a:t>WHERE </a:t>
            </a:r>
            <a:r>
              <a:rPr lang="en" altLang="zh-CN" sz="1200" dirty="0">
                <a:solidFill>
                  <a:srgbClr val="0070C0"/>
                </a:solidFill>
                <a:latin typeface="Monaco" pitchFamily="2" charset="0"/>
              </a:rPr>
              <a:t>ins </a:t>
            </a:r>
            <a:r>
              <a:rPr lang="en" altLang="zh-CN" sz="1200" dirty="0">
                <a:solidFill>
                  <a:srgbClr val="0070C0"/>
                </a:solidFill>
                <a:effectLst/>
                <a:latin typeface="Monaco" pitchFamily="2" charset="0"/>
              </a:rPr>
              <a:t>~ 'pg-test.*'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Monaco" pitchFamily="2" charset="0"/>
              </a:rPr>
              <a:t>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ORDER BY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onaco" pitchFamily="2" charset="0"/>
              </a:rPr>
              <a:t>ins</a:t>
            </a:r>
            <a:r>
              <a:rPr lang="en" altLang="zh-CN" sz="1200" dirty="0">
                <a:latin typeface="Monaco" pitchFamily="2" charset="0"/>
              </a:rPr>
              <a:t>,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time DESC LIMIT 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Monaco" pitchFamily="2" charset="0"/>
              </a:rPr>
              <a:t>1</a:t>
            </a:r>
            <a:r>
              <a:rPr lang="en" altLang="zh-CN" sz="1200" dirty="0">
                <a:latin typeface="Monaco" pitchFamily="2" charset="0"/>
              </a:rPr>
              <a:t>) d</a:t>
            </a:r>
          </a:p>
          <a:p>
            <a:r>
              <a:rPr lang="en" altLang="zh-CN" sz="1200" b="1" dirty="0">
                <a:solidFill>
                  <a:srgbClr val="FFC000"/>
                </a:solidFill>
                <a:latin typeface="Monaco" pitchFamily="2" charset="0"/>
              </a:rPr>
              <a:t>ORDER value DESC LIMIT 2</a:t>
            </a:r>
            <a:r>
              <a:rPr lang="en" altLang="zh-CN" sz="1200" dirty="0">
                <a:latin typeface="Monaco" pitchFamily="2" charset="0"/>
              </a:rPr>
              <a:t>;</a:t>
            </a:r>
          </a:p>
          <a:p>
            <a:endParaRPr lang="zh-CN" altLang="en-US" sz="1200" dirty="0">
              <a:latin typeface="Monaco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185DFC-2AD6-C64E-A264-CA18C8BD3CDA}"/>
              </a:ext>
            </a:extLst>
          </p:cNvPr>
          <p:cNvSpPr txBox="1"/>
          <p:nvPr/>
        </p:nvSpPr>
        <p:spPr>
          <a:xfrm>
            <a:off x="888109" y="1051288"/>
            <a:ext cx="10345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 err="1">
                <a:solidFill>
                  <a:srgbClr val="DD0D0E"/>
                </a:solidFill>
                <a:effectLst/>
                <a:latin typeface="Courier" pitchFamily="2" charset="0"/>
              </a:rPr>
              <a:t>sort_desc</a:t>
            </a:r>
            <a:r>
              <a:rPr lang="en" altLang="zh-CN" sz="2400" dirty="0">
                <a:effectLst/>
                <a:latin typeface="Courier" pitchFamily="2" charset="0"/>
              </a:rPr>
              <a:t>(</a:t>
            </a:r>
            <a:r>
              <a:rPr lang="en" altLang="zh-CN" sz="2400" dirty="0" err="1">
                <a:solidFill>
                  <a:srgbClr val="DD0D0E"/>
                </a:solidFill>
                <a:effectLst/>
                <a:latin typeface="Courier" pitchFamily="2" charset="0"/>
              </a:rPr>
              <a:t>pg:ins:tps</a:t>
            </a:r>
            <a:r>
              <a:rPr lang="en" altLang="zh-CN" sz="2400" dirty="0">
                <a:solidFill>
                  <a:srgbClr val="000000"/>
                </a:solidFill>
                <a:effectLst/>
                <a:latin typeface="Courier" pitchFamily="2" charset="0"/>
              </a:rPr>
              <a:t>{</a:t>
            </a:r>
            <a:r>
              <a:rPr lang="en" altLang="zh-CN" sz="2400" dirty="0">
                <a:solidFill>
                  <a:srgbClr val="FD8008"/>
                </a:solidFill>
                <a:effectLst/>
                <a:latin typeface="Courier" pitchFamily="2" charset="0"/>
              </a:rPr>
              <a:t>ins</a:t>
            </a:r>
            <a:r>
              <a:rPr lang="en" altLang="zh-CN" sz="2400" dirty="0">
                <a:solidFill>
                  <a:srgbClr val="000000"/>
                </a:solidFill>
                <a:effectLst/>
                <a:latin typeface="Courier" pitchFamily="2" charset="0"/>
              </a:rPr>
              <a:t>=~</a:t>
            </a:r>
            <a:r>
              <a:rPr lang="en" altLang="zh-CN" sz="2400" dirty="0">
                <a:solidFill>
                  <a:srgbClr val="1D4E01"/>
                </a:solidFill>
                <a:effectLst/>
                <a:latin typeface="Courier" pitchFamily="2" charset="0"/>
              </a:rPr>
              <a:t>“pg-test.*”</a:t>
            </a:r>
            <a:r>
              <a:rPr lang="en" altLang="zh-CN" sz="2400" dirty="0">
                <a:solidFill>
                  <a:srgbClr val="000000"/>
                </a:solidFill>
                <a:effectLst/>
                <a:latin typeface="Courier" pitchFamily="2" charset="0"/>
              </a:rPr>
              <a:t>})</a:t>
            </a:r>
          </a:p>
          <a:p>
            <a:pPr algn="ctr"/>
            <a:r>
              <a:rPr lang="en" altLang="zh-CN" sz="2400" dirty="0" err="1">
                <a:solidFill>
                  <a:srgbClr val="DD0D0E"/>
                </a:solidFill>
                <a:latin typeface="Courier" pitchFamily="2" charset="0"/>
              </a:rPr>
              <a:t>topk</a:t>
            </a:r>
            <a:r>
              <a:rPr lang="en" altLang="zh-CN" sz="2400" dirty="0">
                <a:latin typeface="Courier" pitchFamily="2" charset="0"/>
              </a:rPr>
              <a:t>(</a:t>
            </a:r>
            <a:r>
              <a:rPr lang="en" altLang="zh-CN" sz="2400" dirty="0">
                <a:solidFill>
                  <a:srgbClr val="DD0D0E"/>
                </a:solidFill>
                <a:latin typeface="Courier" pitchFamily="2" charset="0"/>
              </a:rPr>
              <a:t>2, </a:t>
            </a:r>
            <a:r>
              <a:rPr lang="en" altLang="zh-CN" sz="2400" dirty="0" err="1">
                <a:solidFill>
                  <a:srgbClr val="DD0D0E"/>
                </a:solidFill>
                <a:latin typeface="Courier" pitchFamily="2" charset="0"/>
              </a:rPr>
              <a:t>pg:ins:tps</a:t>
            </a:r>
            <a:r>
              <a:rPr lang="en" altLang="zh-CN" sz="2400" dirty="0">
                <a:solidFill>
                  <a:srgbClr val="000000"/>
                </a:solidFill>
                <a:latin typeface="Courier" pitchFamily="2" charset="0"/>
              </a:rPr>
              <a:t>{</a:t>
            </a:r>
            <a:r>
              <a:rPr lang="en" altLang="zh-CN" sz="2400" dirty="0">
                <a:solidFill>
                  <a:srgbClr val="FD8008"/>
                </a:solidFill>
                <a:latin typeface="Courier" pitchFamily="2" charset="0"/>
              </a:rPr>
              <a:t>ins</a:t>
            </a:r>
            <a:r>
              <a:rPr lang="en" altLang="zh-CN" sz="2400" dirty="0">
                <a:solidFill>
                  <a:srgbClr val="000000"/>
                </a:solidFill>
                <a:latin typeface="Courier" pitchFamily="2" charset="0"/>
              </a:rPr>
              <a:t>=~</a:t>
            </a:r>
            <a:r>
              <a:rPr lang="en" altLang="zh-CN" sz="2400" dirty="0">
                <a:solidFill>
                  <a:srgbClr val="1D4E01"/>
                </a:solidFill>
                <a:latin typeface="Courier" pitchFamily="2" charset="0"/>
              </a:rPr>
              <a:t>“pg-test.*”</a:t>
            </a:r>
            <a:r>
              <a:rPr lang="en" altLang="zh-CN" sz="2400" dirty="0">
                <a:solidFill>
                  <a:srgbClr val="000000"/>
                </a:solidFill>
                <a:latin typeface="Courier" pitchFamily="2" charset="0"/>
              </a:rPr>
              <a:t>}</a:t>
            </a:r>
            <a:r>
              <a:rPr lang="en-US" altLang="zh-CN" sz="2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" altLang="zh-CN" sz="2400" dirty="0">
              <a:solidFill>
                <a:srgbClr val="1D4E01"/>
              </a:solidFill>
              <a:effectLst/>
              <a:latin typeface="Courier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9E8AF3-D892-3A4B-90ED-0B620424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49" y="1818331"/>
            <a:ext cx="8590575" cy="23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56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202881" y="296416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/>
              <a:t>UPDATE</a:t>
            </a:r>
            <a:endParaRPr lang="zh-CN" altLang="en-US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D7D0EA-32E2-D741-BC8E-CD6552057F13}"/>
              </a:ext>
            </a:extLst>
          </p:cNvPr>
          <p:cNvSpPr txBox="1"/>
          <p:nvPr/>
        </p:nvSpPr>
        <p:spPr>
          <a:xfrm>
            <a:off x="531876" y="1033175"/>
            <a:ext cx="6497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 err="1">
                <a:solidFill>
                  <a:srgbClr val="FF0000"/>
                </a:solidFill>
                <a:latin typeface="Monaco" pitchFamily="2" charset="0"/>
              </a:rPr>
              <a:t>pg:ins:lag_bytes</a:t>
            </a:r>
            <a:endParaRPr lang="zh-CN" altLang="en-US" sz="3200" b="1" dirty="0">
              <a:solidFill>
                <a:srgbClr val="FF0000"/>
              </a:solidFill>
              <a:latin typeface="Monaco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27D951-49AA-854D-B1C3-9BC64F82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76" y="1831489"/>
            <a:ext cx="10236539" cy="39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14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A5DD485-8C70-F848-BE47-5CBD1B947DF5}"/>
              </a:ext>
            </a:extLst>
          </p:cNvPr>
          <p:cNvSpPr txBox="1"/>
          <p:nvPr/>
        </p:nvSpPr>
        <p:spPr>
          <a:xfrm>
            <a:off x="692536" y="3988029"/>
            <a:ext cx="789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UPDATE </a:t>
            </a:r>
            <a:r>
              <a:rPr lang="en" altLang="zh-CN" dirty="0" err="1">
                <a:latin typeface="Monaco" pitchFamily="2" charset="0"/>
              </a:rPr>
              <a:t>pg_repl_replay_diff</a:t>
            </a:r>
            <a:r>
              <a:rPr lang="en" altLang="zh-CN" dirty="0"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SET </a:t>
            </a:r>
            <a:r>
              <a:rPr lang="en" altLang="zh-CN" dirty="0">
                <a:latin typeface="Monaco" pitchFamily="2" charset="0"/>
              </a:rPr>
              <a:t>ins = </a:t>
            </a:r>
            <a:r>
              <a:rPr lang="en" altLang="zh-CN" dirty="0" err="1">
                <a:latin typeface="Monaco" pitchFamily="2" charset="0"/>
              </a:rPr>
              <a:t>appname</a:t>
            </a:r>
            <a:r>
              <a:rPr lang="en" altLang="zh-CN" dirty="0">
                <a:latin typeface="Monaco" pitchFamily="2" charset="0"/>
              </a:rPr>
              <a:t>;</a:t>
            </a:r>
            <a:endParaRPr lang="zh-CN" altLang="en-US" dirty="0">
              <a:latin typeface="Monaco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02335E-1D38-094A-9A1C-FFA05A536113}"/>
              </a:ext>
            </a:extLst>
          </p:cNvPr>
          <p:cNvSpPr txBox="1"/>
          <p:nvPr/>
        </p:nvSpPr>
        <p:spPr>
          <a:xfrm>
            <a:off x="183286" y="263628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/>
              <a:t>UPDATE as COW</a:t>
            </a:r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4F85F9-C446-D74C-9E5A-D56861370A27}"/>
              </a:ext>
            </a:extLst>
          </p:cNvPr>
          <p:cNvSpPr txBox="1"/>
          <p:nvPr/>
        </p:nvSpPr>
        <p:spPr>
          <a:xfrm>
            <a:off x="692536" y="4780997"/>
            <a:ext cx="11118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CREATE TABLE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"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onaco" pitchFamily="2" charset="0"/>
              </a:rPr>
              <a:t>pg:lag:bytes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"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AS</a:t>
            </a:r>
            <a:b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    SELECT </a:t>
            </a:r>
            <a:r>
              <a:rPr lang="en" altLang="zh-CN" dirty="0">
                <a:latin typeface="Monaco" pitchFamily="2" charset="0"/>
              </a:rPr>
              <a:t>address, </a:t>
            </a:r>
            <a:r>
              <a:rPr lang="en" altLang="zh-CN" dirty="0" err="1">
                <a:latin typeface="Monaco" pitchFamily="2" charset="0"/>
              </a:rPr>
              <a:t>appname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 err="1">
                <a:latin typeface="Monaco" pitchFamily="2" charset="0"/>
              </a:rPr>
              <a:t>cls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sz="2400" b="1" dirty="0" err="1">
                <a:latin typeface="Monaco" pitchFamily="2" charset="0"/>
              </a:rPr>
              <a:t>appname</a:t>
            </a:r>
            <a:r>
              <a:rPr lang="en" altLang="zh-CN" sz="2400" b="1" dirty="0">
                <a:latin typeface="Monaco" pitchFamily="2" charset="0"/>
              </a:rPr>
              <a:t> </a:t>
            </a:r>
            <a:r>
              <a:rPr lang="en" altLang="zh-CN" sz="2400" b="1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2400" b="1" dirty="0">
                <a:solidFill>
                  <a:srgbClr val="000000"/>
                </a:solidFill>
                <a:effectLst/>
                <a:latin typeface="Monaco" pitchFamily="2" charset="0"/>
              </a:rPr>
              <a:t>ins</a:t>
            </a:r>
            <a:r>
              <a:rPr lang="en" altLang="zh-CN" dirty="0">
                <a:latin typeface="Monaco" pitchFamily="2" charset="0"/>
              </a:rPr>
              <a:t>, </a:t>
            </a:r>
          </a:p>
          <a:p>
            <a:r>
              <a:rPr lang="en" altLang="zh-CN" dirty="0">
                <a:latin typeface="Monaco" pitchFamily="2" charset="0"/>
              </a:rPr>
              <a:t>           instance, job, </a:t>
            </a:r>
            <a:r>
              <a:rPr lang="en" altLang="zh-CN" dirty="0" err="1">
                <a:latin typeface="Monaco" pitchFamily="2" charset="0"/>
              </a:rPr>
              <a:t>pid</a:t>
            </a:r>
            <a:r>
              <a:rPr lang="en" altLang="zh-CN" dirty="0">
                <a:latin typeface="Monaco" pitchFamily="2" charset="0"/>
              </a:rPr>
              <a:t>, username,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time</a:t>
            </a:r>
            <a:r>
              <a:rPr lang="en" altLang="zh-CN" dirty="0">
                <a:latin typeface="Monaco" pitchFamily="2" charset="0"/>
              </a:rPr>
              <a:t>,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value</a:t>
            </a:r>
            <a:endParaRPr lang="zh-CN" altLang="en-US" dirty="0">
              <a:latin typeface="Monaco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6D5F27-AE95-814E-845F-AF2C4DF07C2E}"/>
              </a:ext>
            </a:extLst>
          </p:cNvPr>
          <p:cNvSpPr txBox="1"/>
          <p:nvPr/>
        </p:nvSpPr>
        <p:spPr>
          <a:xfrm>
            <a:off x="373598" y="1484576"/>
            <a:ext cx="1209159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Monaco" pitchFamily="2" charset="0"/>
              </a:rPr>
              <a:t>- </a:t>
            </a:r>
            <a:r>
              <a:rPr lang="en" altLang="zh-CN" sz="20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2000" dirty="0">
                <a:latin typeface="Monaco" pitchFamily="2" charset="0"/>
              </a:rPr>
              <a:t>: </a:t>
            </a:r>
            <a:r>
              <a:rPr lang="en" altLang="zh-CN" sz="2000" dirty="0" err="1">
                <a:latin typeface="Monaco" pitchFamily="2" charset="0"/>
              </a:rPr>
              <a:t>pg:ins:lag_bytes</a:t>
            </a:r>
            <a:br>
              <a:rPr lang="en" altLang="zh-CN" sz="2000" dirty="0">
                <a:latin typeface="Monaco" pitchFamily="2" charset="0"/>
              </a:rPr>
            </a:br>
            <a:r>
              <a:rPr lang="en" altLang="zh-CN" sz="2000" dirty="0">
                <a:latin typeface="Monaco" pitchFamily="2" charset="0"/>
              </a:rPr>
              <a:t>  </a:t>
            </a:r>
            <a:r>
              <a:rPr lang="en" altLang="zh-CN" sz="20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2000" dirty="0">
                <a:latin typeface="Monaco" pitchFamily="2" charset="0"/>
              </a:rPr>
              <a:t>: | </a:t>
            </a:r>
            <a:br>
              <a:rPr lang="en" altLang="zh-CN" sz="2000" dirty="0">
                <a:latin typeface="Monaco" pitchFamily="2" charset="0"/>
              </a:rPr>
            </a:br>
            <a:r>
              <a:rPr lang="en" altLang="zh-CN" sz="2000" dirty="0">
                <a:latin typeface="Monaco" pitchFamily="2" charset="0"/>
              </a:rPr>
              <a:t>    max without (address, </a:t>
            </a:r>
            <a:r>
              <a:rPr lang="en" altLang="zh-CN" sz="2000" dirty="0" err="1">
                <a:latin typeface="Monaco" pitchFamily="2" charset="0"/>
              </a:rPr>
              <a:t>appname</a:t>
            </a:r>
            <a:r>
              <a:rPr lang="en" altLang="zh-CN" sz="2000" dirty="0">
                <a:latin typeface="Monaco" pitchFamily="2" charset="0"/>
              </a:rPr>
              <a:t>, </a:t>
            </a:r>
            <a:r>
              <a:rPr lang="en" altLang="zh-CN" sz="2000" dirty="0" err="1">
                <a:latin typeface="Monaco" pitchFamily="2" charset="0"/>
              </a:rPr>
              <a:t>usename</a:t>
            </a:r>
            <a:r>
              <a:rPr lang="en" altLang="zh-CN" sz="2000" dirty="0">
                <a:latin typeface="Monaco" pitchFamily="2" charset="0"/>
              </a:rPr>
              <a:t>, </a:t>
            </a:r>
            <a:r>
              <a:rPr lang="en" altLang="zh-CN" sz="2000" dirty="0" err="1">
                <a:latin typeface="Monaco" pitchFamily="2" charset="0"/>
              </a:rPr>
              <a:t>pid</a:t>
            </a:r>
            <a:r>
              <a:rPr lang="en" altLang="zh-CN" sz="2000" dirty="0">
                <a:latin typeface="Monaco" pitchFamily="2" charset="0"/>
              </a:rPr>
              <a:t>) (</a:t>
            </a:r>
            <a:br>
              <a:rPr lang="en" altLang="zh-CN" sz="2000" dirty="0">
                <a:latin typeface="Monaco" pitchFamily="2" charset="0"/>
              </a:rPr>
            </a:br>
            <a:r>
              <a:rPr lang="en" altLang="zh-CN" sz="2000" dirty="0">
                <a:latin typeface="Monaco" pitchFamily="2" charset="0"/>
              </a:rPr>
              <a:t>      </a:t>
            </a:r>
            <a:r>
              <a:rPr lang="en" altLang="zh-CN" sz="2000" dirty="0" err="1">
                <a:latin typeface="Monaco" pitchFamily="2" charset="0"/>
              </a:rPr>
              <a:t>label_replace</a:t>
            </a:r>
            <a:r>
              <a:rPr lang="en" altLang="zh-CN" sz="2000" dirty="0">
                <a:latin typeface="Monaco" pitchFamily="2" charset="0"/>
              </a:rPr>
              <a:t>(</a:t>
            </a:r>
            <a:r>
              <a:rPr lang="en" altLang="zh-CN" sz="2000" dirty="0" err="1">
                <a:latin typeface="Monaco" pitchFamily="2" charset="0"/>
              </a:rPr>
              <a:t>pg_repl_replay_diff</a:t>
            </a:r>
            <a:r>
              <a:rPr lang="en" altLang="zh-CN" sz="2000" dirty="0">
                <a:latin typeface="Monaco" pitchFamily="2" charset="0"/>
              </a:rPr>
              <a:t>, "ins", "$1", "</a:t>
            </a:r>
            <a:r>
              <a:rPr lang="en" altLang="zh-CN" sz="2000" dirty="0" err="1">
                <a:latin typeface="Monaco" pitchFamily="2" charset="0"/>
              </a:rPr>
              <a:t>appname</a:t>
            </a:r>
            <a:r>
              <a:rPr lang="en" altLang="zh-CN" sz="2000" dirty="0">
                <a:latin typeface="Monaco" pitchFamily="2" charset="0"/>
              </a:rPr>
              <a:t>", "(.+)")</a:t>
            </a:r>
            <a:br>
              <a:rPr lang="en" altLang="zh-CN" sz="2000" dirty="0">
                <a:latin typeface="Monaco" pitchFamily="2" charset="0"/>
              </a:rPr>
            </a:br>
            <a:r>
              <a:rPr lang="en" altLang="zh-CN" sz="2000" dirty="0">
                <a:latin typeface="Monaco" pitchFamily="2" charset="0"/>
              </a:rPr>
              <a:t>    )</a:t>
            </a:r>
            <a:endParaRPr lang="zh-CN" altLang="en-US" sz="20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06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5173298" y="378707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JOIN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D81E95-C855-8446-A24B-EE6D6289FEA2}"/>
              </a:ext>
            </a:extLst>
          </p:cNvPr>
          <p:cNvSpPr txBox="1"/>
          <p:nvPr/>
        </p:nvSpPr>
        <p:spPr>
          <a:xfrm>
            <a:off x="278954" y="1663649"/>
            <a:ext cx="47402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 err="1">
                <a:latin typeface="Monaco" pitchFamily="2" charset="0"/>
              </a:rPr>
              <a:t>node_filesystem_avail_bytes</a:t>
            </a:r>
            <a:r>
              <a:rPr lang="en" altLang="zh-CN" sz="2000" dirty="0">
                <a:latin typeface="Monaco" pitchFamily="2" charset="0"/>
              </a:rPr>
              <a:t> /</a:t>
            </a:r>
          </a:p>
          <a:p>
            <a:r>
              <a:rPr lang="en" altLang="zh-CN" sz="2000" dirty="0" err="1">
                <a:latin typeface="Monaco" pitchFamily="2" charset="0"/>
              </a:rPr>
              <a:t>node_filesystem_size_bytes</a:t>
            </a:r>
            <a:endParaRPr lang="zh-CN" altLang="en-US" sz="2000" dirty="0">
              <a:latin typeface="Monaco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723A83-FFB8-0C49-8854-654978A0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48" y="40827"/>
            <a:ext cx="7087843" cy="373395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C564938-24AB-D94C-ADA7-DE141B39E884}"/>
              </a:ext>
            </a:extLst>
          </p:cNvPr>
          <p:cNvSpPr txBox="1"/>
          <p:nvPr/>
        </p:nvSpPr>
        <p:spPr>
          <a:xfrm>
            <a:off x="881742" y="4543923"/>
            <a:ext cx="89545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a</a:t>
            </a:r>
            <a:r>
              <a:rPr lang="en" altLang="zh-CN" sz="1400" dirty="0" err="1">
                <a:latin typeface="Monaco" pitchFamily="2" charset="0"/>
              </a:rPr>
              <a:t>.cls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a</a:t>
            </a:r>
            <a:r>
              <a:rPr lang="en" altLang="zh-CN" sz="1400" dirty="0" err="1">
                <a:latin typeface="Monaco" pitchFamily="2" charset="0"/>
              </a:rPr>
              <a:t>.device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a</a:t>
            </a:r>
            <a:r>
              <a:rPr lang="en" altLang="zh-CN" sz="1400" dirty="0" err="1">
                <a:latin typeface="Monaco" pitchFamily="2" charset="0"/>
              </a:rPr>
              <a:t>.fstype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a</a:t>
            </a:r>
            <a:r>
              <a:rPr lang="en" altLang="zh-CN" sz="1400" dirty="0" err="1">
                <a:latin typeface="Monaco" pitchFamily="2" charset="0"/>
              </a:rPr>
              <a:t>.ins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a</a:t>
            </a:r>
            <a:r>
              <a:rPr lang="en" altLang="zh-CN" sz="1400" dirty="0" err="1">
                <a:latin typeface="Monaco" pitchFamily="2" charset="0"/>
              </a:rPr>
              <a:t>.instance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a</a:t>
            </a:r>
            <a:r>
              <a:rPr lang="en" altLang="zh-CN" sz="1400" dirty="0" err="1">
                <a:latin typeface="Monaco" pitchFamily="2" charset="0"/>
              </a:rPr>
              <a:t>.job</a:t>
            </a:r>
            <a:r>
              <a:rPr lang="en" altLang="zh-CN" sz="1400" dirty="0">
                <a:latin typeface="Monaco" pitchFamily="2" charset="0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Monaco" pitchFamily="2" charset="0"/>
              </a:rPr>
              <a:t>a</a:t>
            </a:r>
            <a:r>
              <a:rPr lang="en" altLang="zh-CN" sz="1400" dirty="0" err="1">
                <a:latin typeface="Monaco" pitchFamily="2" charset="0"/>
              </a:rPr>
              <a:t>.mountpoint</a:t>
            </a:r>
            <a:r>
              <a:rPr lang="en" altLang="zh-CN" sz="1400" dirty="0">
                <a:latin typeface="Monaco" pitchFamily="2" charset="0"/>
              </a:rPr>
              <a:t>,</a:t>
            </a:r>
            <a:br>
              <a:rPr lang="en" altLang="zh-CN" sz="1400" dirty="0">
                <a:latin typeface="Monaco" pitchFamily="2" charset="0"/>
              </a:rPr>
            </a:br>
            <a:r>
              <a:rPr lang="en" altLang="zh-CN" sz="1400" dirty="0">
                <a:latin typeface="Monaco" pitchFamily="2" charset="0"/>
              </a:rPr>
              <a:t>       </a:t>
            </a:r>
            <a:r>
              <a:rPr lang="en" altLang="zh-CN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Monaco" pitchFamily="2" charset="0"/>
              </a:rPr>
              <a:t>a</a:t>
            </a:r>
            <a:r>
              <a:rPr lang="en" altLang="zh-CN" sz="1400" b="1" dirty="0" err="1">
                <a:solidFill>
                  <a:schemeClr val="accent4">
                    <a:lumMod val="75000"/>
                  </a:schemeClr>
                </a:solidFill>
                <a:latin typeface="Monaco" pitchFamily="2" charset="0"/>
              </a:rPr>
              <a:t>.value</a:t>
            </a:r>
            <a:r>
              <a:rPr lang="en" altLang="zh-CN" sz="1400" b="1" dirty="0">
                <a:solidFill>
                  <a:schemeClr val="accent4">
                    <a:lumMod val="75000"/>
                  </a:schemeClr>
                </a:solidFill>
                <a:latin typeface="Monaco" pitchFamily="2" charset="0"/>
              </a:rPr>
              <a:t> / </a:t>
            </a:r>
            <a:r>
              <a:rPr lang="en" altLang="zh-CN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Monaco" pitchFamily="2" charset="0"/>
              </a:rPr>
              <a:t>b</a:t>
            </a:r>
            <a:r>
              <a:rPr lang="en" altLang="zh-CN" sz="1400" b="1" dirty="0" err="1">
                <a:solidFill>
                  <a:schemeClr val="accent4">
                    <a:lumMod val="75000"/>
                  </a:schemeClr>
                </a:solidFill>
                <a:latin typeface="Monaco" pitchFamily="2" charset="0"/>
              </a:rPr>
              <a:t>.value</a:t>
            </a:r>
            <a:r>
              <a:rPr lang="en" altLang="zh-CN" sz="1400" dirty="0">
                <a:latin typeface="Monaco" pitchFamily="2" charset="0"/>
              </a:rPr>
              <a:t>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value</a:t>
            </a:r>
            <a:b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400" dirty="0" err="1">
                <a:latin typeface="Monaco" pitchFamily="2" charset="0"/>
              </a:rPr>
              <a:t>node_filesystem_avail_bytes</a:t>
            </a:r>
            <a:r>
              <a:rPr lang="en" altLang="zh-CN" sz="1400" dirty="0">
                <a:latin typeface="Monaco" pitchFamily="2" charset="0"/>
              </a:rPr>
              <a:t>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a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JOIN </a:t>
            </a:r>
            <a:r>
              <a:rPr lang="en" altLang="zh-CN" sz="1400" dirty="0" err="1">
                <a:latin typeface="Monaco" pitchFamily="2" charset="0"/>
              </a:rPr>
              <a:t>node_filesystem_size_bytes</a:t>
            </a:r>
            <a:r>
              <a:rPr lang="en" altLang="zh-CN" sz="1400" dirty="0">
                <a:latin typeface="Monaco" pitchFamily="2" charset="0"/>
              </a:rPr>
              <a:t>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b </a:t>
            </a:r>
            <a:b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sz="1400" dirty="0">
                <a:solidFill>
                  <a:srgbClr val="000000"/>
                </a:solidFill>
                <a:effectLst/>
                <a:latin typeface="Monaco" pitchFamily="2" charset="0"/>
              </a:rPr>
              <a:t>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Monaco" pitchFamily="2" charset="0"/>
              </a:rPr>
              <a:t>USING</a:t>
            </a:r>
            <a:r>
              <a:rPr lang="en" altLang="zh-CN" sz="1400" dirty="0">
                <a:latin typeface="Monaco" pitchFamily="2" charset="0"/>
              </a:rPr>
              <a:t>(</a:t>
            </a:r>
            <a:r>
              <a:rPr lang="en" altLang="zh-CN" sz="1400" dirty="0" err="1">
                <a:solidFill>
                  <a:schemeClr val="accent4">
                    <a:lumMod val="75000"/>
                  </a:schemeClr>
                </a:solidFill>
                <a:latin typeface="Monaco" pitchFamily="2" charset="0"/>
              </a:rPr>
              <a:t>cls,device,fstype,ins,instance,job,mountpoint,</a:t>
            </a:r>
            <a:r>
              <a:rPr lang="en" altLang="zh-CN" sz="1400" dirty="0" err="1">
                <a:solidFill>
                  <a:schemeClr val="accent4">
                    <a:lumMod val="75000"/>
                  </a:schemeClr>
                </a:solidFill>
                <a:effectLst/>
                <a:latin typeface="Monaco" pitchFamily="2" charset="0"/>
              </a:rPr>
              <a:t>time</a:t>
            </a:r>
            <a:r>
              <a:rPr lang="en" altLang="zh-CN" sz="1400" dirty="0">
                <a:latin typeface="Monaco" pitchFamily="2" charset="0"/>
              </a:rPr>
              <a:t>);</a:t>
            </a:r>
            <a:endParaRPr lang="zh-CN" altLang="en-US" sz="1400" dirty="0">
              <a:latin typeface="Monaco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A5068F2-DC1F-5E48-A13D-A685931E5636}"/>
              </a:ext>
            </a:extLst>
          </p:cNvPr>
          <p:cNvSpPr txBox="1"/>
          <p:nvPr/>
        </p:nvSpPr>
        <p:spPr>
          <a:xfrm>
            <a:off x="202881" y="296416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/>
              <a:t>JOIN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8444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Prometheus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E7E9F7-DC65-EF40-83DF-AEF80A9737C9}"/>
              </a:ext>
            </a:extLst>
          </p:cNvPr>
          <p:cNvSpPr txBox="1"/>
          <p:nvPr/>
        </p:nvSpPr>
        <p:spPr>
          <a:xfrm>
            <a:off x="1398319" y="184601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De facto standard for Monitoring solution</a:t>
            </a:r>
            <a:endParaRPr lang="zh-CN" altLang="en-US" dirty="0"/>
          </a:p>
        </p:txBody>
      </p:sp>
      <p:pic>
        <p:nvPicPr>
          <p:cNvPr id="1028" name="Picture 4" descr="使用 Prometheus 和 Grafana 打造 Flask Web App 監控預警系統">
            <a:extLst>
              <a:ext uri="{FF2B5EF4-FFF2-40B4-BE49-F238E27FC236}">
                <a16:creationId xmlns:a16="http://schemas.microsoft.com/office/drawing/2014/main" id="{C26915D6-42BF-6B40-A746-6CA0E8036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09" y="2856953"/>
            <a:ext cx="635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8652E3A-0F94-4144-B7DD-8973D5CC5567}"/>
              </a:ext>
            </a:extLst>
          </p:cNvPr>
          <p:cNvSpPr txBox="1"/>
          <p:nvPr/>
        </p:nvSpPr>
        <p:spPr>
          <a:xfrm>
            <a:off x="294321" y="202359"/>
            <a:ext cx="7732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/>
              <a:t>LEFT/RIGHT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JOIN</a:t>
            </a:r>
            <a:endParaRPr lang="zh-CN" altLang="en-US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D81E95-C855-8446-A24B-EE6D6289FEA2}"/>
              </a:ext>
            </a:extLst>
          </p:cNvPr>
          <p:cNvSpPr txBox="1"/>
          <p:nvPr/>
        </p:nvSpPr>
        <p:spPr>
          <a:xfrm>
            <a:off x="1144524" y="1205735"/>
            <a:ext cx="10731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Monaco" pitchFamily="2" charset="0"/>
              </a:rPr>
              <a:t>pg:ins:active_time_rate1m / </a:t>
            </a:r>
            <a:r>
              <a:rPr lang="en" altLang="zh-CN" sz="2400" dirty="0">
                <a:latin typeface="Monaco" pitchFamily="2" charset="0"/>
              </a:rPr>
              <a:t>on(ins) </a:t>
            </a:r>
            <a:r>
              <a:rPr lang="en" altLang="zh-CN" sz="2400" b="1" dirty="0" err="1">
                <a:latin typeface="Monaco" pitchFamily="2" charset="0"/>
              </a:rPr>
              <a:t>group_left</a:t>
            </a:r>
            <a:r>
              <a:rPr lang="en" altLang="zh-CN" sz="2400" b="1" dirty="0">
                <a:latin typeface="Monaco" pitchFamily="2" charset="0"/>
              </a:rPr>
              <a:t> </a:t>
            </a:r>
            <a:r>
              <a:rPr lang="en" altLang="zh-CN" dirty="0" err="1">
                <a:latin typeface="Monaco" pitchFamily="2" charset="0"/>
              </a:rPr>
              <a:t>node:ins:cpu_count</a:t>
            </a:r>
            <a:endParaRPr lang="zh-CN" altLang="en-US" dirty="0">
              <a:latin typeface="Monaco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51DCF4-B9A2-F04C-B741-E0E8601A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53" y="1667400"/>
            <a:ext cx="9557042" cy="26759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04E532-C9E8-8748-91B8-83ECE9B71D1A}"/>
              </a:ext>
            </a:extLst>
          </p:cNvPr>
          <p:cNvSpPr txBox="1"/>
          <p:nvPr/>
        </p:nvSpPr>
        <p:spPr>
          <a:xfrm>
            <a:off x="1742258" y="4590435"/>
            <a:ext cx="9217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dirty="0" err="1">
                <a:solidFill>
                  <a:srgbClr val="FFC000"/>
                </a:solidFill>
                <a:effectLst/>
                <a:latin typeface="Monaco" pitchFamily="2" charset="0"/>
              </a:rPr>
              <a:t>a</a:t>
            </a:r>
            <a:r>
              <a:rPr lang="en" altLang="zh-CN" dirty="0" err="1">
                <a:solidFill>
                  <a:srgbClr val="FFC000"/>
                </a:solidFill>
                <a:latin typeface="Monaco" pitchFamily="2" charset="0"/>
              </a:rPr>
              <a:t>.</a:t>
            </a:r>
            <a:r>
              <a:rPr lang="en" altLang="zh-CN" dirty="0" err="1">
                <a:solidFill>
                  <a:srgbClr val="FFC000"/>
                </a:solidFill>
                <a:effectLst/>
                <a:latin typeface="Monaco" pitchFamily="2" charset="0"/>
              </a:rPr>
              <a:t>time</a:t>
            </a:r>
            <a:r>
              <a:rPr lang="en" altLang="zh-CN" dirty="0">
                <a:solidFill>
                  <a:srgbClr val="FFC000"/>
                </a:solidFill>
                <a:latin typeface="Monaco" pitchFamily="2" charset="0"/>
              </a:rPr>
              <a:t>, </a:t>
            </a:r>
            <a:r>
              <a:rPr lang="en" altLang="zh-CN" dirty="0" err="1">
                <a:solidFill>
                  <a:srgbClr val="FFC000"/>
                </a:solidFill>
                <a:effectLst/>
                <a:latin typeface="Monaco" pitchFamily="2" charset="0"/>
              </a:rPr>
              <a:t>a</a:t>
            </a:r>
            <a:r>
              <a:rPr lang="en" altLang="zh-CN" dirty="0" err="1">
                <a:solidFill>
                  <a:srgbClr val="FFC000"/>
                </a:solidFill>
                <a:latin typeface="Monaco" pitchFamily="2" charset="0"/>
              </a:rPr>
              <a:t>.ins</a:t>
            </a:r>
            <a:r>
              <a:rPr lang="en" altLang="zh-CN" dirty="0">
                <a:solidFill>
                  <a:srgbClr val="FFC000"/>
                </a:solidFill>
                <a:latin typeface="Monaco" pitchFamily="2" charset="0"/>
              </a:rPr>
              <a:t>, </a:t>
            </a:r>
            <a:r>
              <a:rPr lang="en" altLang="zh-CN" dirty="0" err="1">
                <a:solidFill>
                  <a:srgbClr val="FFC000"/>
                </a:solidFill>
                <a:effectLst/>
                <a:latin typeface="Monaco" pitchFamily="2" charset="0"/>
              </a:rPr>
              <a:t>a</a:t>
            </a:r>
            <a:r>
              <a:rPr lang="en" altLang="zh-CN" dirty="0" err="1">
                <a:solidFill>
                  <a:srgbClr val="FFC000"/>
                </a:solidFill>
                <a:latin typeface="Monaco" pitchFamily="2" charset="0"/>
              </a:rPr>
              <a:t>.cls</a:t>
            </a:r>
            <a:r>
              <a:rPr lang="en" altLang="zh-CN" dirty="0">
                <a:solidFill>
                  <a:srgbClr val="FFC000"/>
                </a:solidFill>
                <a:latin typeface="Monaco" pitchFamily="2" charset="0"/>
              </a:rPr>
              <a:t>, </a:t>
            </a:r>
            <a:r>
              <a:rPr lang="en" altLang="zh-CN" dirty="0" err="1">
                <a:solidFill>
                  <a:srgbClr val="FFC000"/>
                </a:solidFill>
                <a:effectLst/>
                <a:latin typeface="Monaco" pitchFamily="2" charset="0"/>
              </a:rPr>
              <a:t>a</a:t>
            </a:r>
            <a:r>
              <a:rPr lang="en" altLang="zh-CN" dirty="0" err="1">
                <a:solidFill>
                  <a:srgbClr val="FFC000"/>
                </a:solidFill>
                <a:latin typeface="Monaco" pitchFamily="2" charset="0"/>
              </a:rPr>
              <a:t>.instance</a:t>
            </a:r>
            <a:r>
              <a:rPr lang="en" altLang="zh-CN" dirty="0">
                <a:solidFill>
                  <a:srgbClr val="FFC000"/>
                </a:solidFill>
                <a:latin typeface="Monaco" pitchFamily="2" charset="0"/>
              </a:rPr>
              <a:t>, </a:t>
            </a:r>
            <a:r>
              <a:rPr lang="en" altLang="zh-CN" dirty="0" err="1">
                <a:solidFill>
                  <a:srgbClr val="FFC000"/>
                </a:solidFill>
                <a:effectLst/>
                <a:latin typeface="Monaco" pitchFamily="2" charset="0"/>
              </a:rPr>
              <a:t>a</a:t>
            </a:r>
            <a:r>
              <a:rPr lang="en" altLang="zh-CN" dirty="0" err="1">
                <a:solidFill>
                  <a:srgbClr val="FFC000"/>
                </a:solidFill>
                <a:latin typeface="Monaco" pitchFamily="2" charset="0"/>
              </a:rPr>
              <a:t>.job</a:t>
            </a:r>
            <a:r>
              <a:rPr lang="en" altLang="zh-CN" dirty="0">
                <a:latin typeface="Monaco" pitchFamily="2" charset="0"/>
              </a:rPr>
              <a:t>,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latin typeface="Monaco" pitchFamily="2" charset="0"/>
              </a:rPr>
              <a:t>      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onaco" pitchFamily="2" charset="0"/>
              </a:rPr>
              <a:t>a</a:t>
            </a:r>
            <a:r>
              <a:rPr lang="en" altLang="zh-CN" dirty="0" err="1">
                <a:latin typeface="Monaco" pitchFamily="2" charset="0"/>
              </a:rPr>
              <a:t>.value</a:t>
            </a:r>
            <a:r>
              <a:rPr lang="en" altLang="zh-CN" dirty="0">
                <a:latin typeface="Monaco" pitchFamily="2" charset="0"/>
              </a:rPr>
              <a:t> / </a:t>
            </a:r>
            <a:r>
              <a:rPr lang="en" altLang="zh-CN" dirty="0" err="1">
                <a:latin typeface="Monaco" pitchFamily="2" charset="0"/>
              </a:rPr>
              <a:t>b.value</a:t>
            </a:r>
            <a:r>
              <a:rPr lang="en" altLang="zh-CN" dirty="0"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AS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value  </a:t>
            </a:r>
            <a:b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dirty="0">
                <a:latin typeface="Monaco" pitchFamily="2" charset="0"/>
              </a:rPr>
              <a:t>pg:ins:active_time_rate1m </a:t>
            </a:r>
            <a:r>
              <a:rPr lang="en" altLang="zh-CN" dirty="0">
                <a:solidFill>
                  <a:srgbClr val="000000"/>
                </a:solidFill>
                <a:effectLst/>
                <a:latin typeface="Monaco" pitchFamily="2" charset="0"/>
              </a:rPr>
              <a:t>a </a:t>
            </a:r>
            <a:r>
              <a:rPr lang="en" altLang="zh-CN" dirty="0">
                <a:solidFill>
                  <a:srgbClr val="FFC000"/>
                </a:solidFill>
                <a:effectLst/>
                <a:latin typeface="Monaco" pitchFamily="2" charset="0"/>
              </a:rPr>
              <a:t>LEFT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 JOIN </a:t>
            </a:r>
            <a:r>
              <a:rPr lang="en" altLang="zh-CN" dirty="0" err="1">
                <a:latin typeface="Monaco" pitchFamily="2" charset="0"/>
              </a:rPr>
              <a:t>node:ins:cpu_count</a:t>
            </a:r>
            <a:r>
              <a:rPr lang="en" altLang="zh-CN" dirty="0">
                <a:latin typeface="Monaco" pitchFamily="2" charset="0"/>
              </a:rPr>
              <a:t> b  </a:t>
            </a:r>
            <a:br>
              <a:rPr lang="en" altLang="zh-CN" dirty="0">
                <a:latin typeface="Monaco" pitchFamily="2" charset="0"/>
              </a:rPr>
            </a:b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ON </a:t>
            </a:r>
            <a:r>
              <a:rPr lang="en" altLang="zh-CN" dirty="0" err="1">
                <a:solidFill>
                  <a:srgbClr val="FFC000"/>
                </a:solidFill>
                <a:effectLst/>
                <a:latin typeface="Monaco" pitchFamily="2" charset="0"/>
              </a:rPr>
              <a:t>a</a:t>
            </a:r>
            <a:r>
              <a:rPr lang="en" altLang="zh-CN" dirty="0" err="1">
                <a:solidFill>
                  <a:srgbClr val="FFC000"/>
                </a:solidFill>
                <a:latin typeface="Monaco" pitchFamily="2" charset="0"/>
              </a:rPr>
              <a:t>.ins</a:t>
            </a:r>
            <a:r>
              <a:rPr lang="en" altLang="zh-CN" dirty="0">
                <a:solidFill>
                  <a:srgbClr val="FFC000"/>
                </a:solidFill>
                <a:latin typeface="Monaco" pitchFamily="2" charset="0"/>
              </a:rPr>
              <a:t> = </a:t>
            </a:r>
            <a:r>
              <a:rPr lang="en" altLang="zh-CN" dirty="0" err="1">
                <a:solidFill>
                  <a:srgbClr val="FFC000"/>
                </a:solidFill>
                <a:latin typeface="Monaco" pitchFamily="2" charset="0"/>
              </a:rPr>
              <a:t>b.ins</a:t>
            </a:r>
            <a:r>
              <a:rPr lang="en" altLang="zh-CN" dirty="0">
                <a:latin typeface="Monaco" pitchFamily="2" charset="0"/>
              </a:rPr>
              <a:t> </a:t>
            </a:r>
            <a:r>
              <a:rPr lang="en" altLang="zh-CN" dirty="0">
                <a:solidFill>
                  <a:srgbClr val="0033B3"/>
                </a:solidFill>
                <a:effectLst/>
                <a:latin typeface="Monaco" pitchFamily="2" charset="0"/>
              </a:rPr>
              <a:t>AND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onaco" pitchFamily="2" charset="0"/>
              </a:rPr>
              <a:t>a</a:t>
            </a:r>
            <a:r>
              <a:rPr lang="en" altLang="zh-CN" dirty="0" err="1">
                <a:latin typeface="Monaco" pitchFamily="2" charset="0"/>
              </a:rPr>
              <a:t>.</a:t>
            </a:r>
            <a:r>
              <a:rPr lang="en" altLang="zh-CN" dirty="0" err="1">
                <a:solidFill>
                  <a:srgbClr val="00627A"/>
                </a:solidFill>
                <a:effectLst/>
                <a:latin typeface="Monaco" pitchFamily="2" charset="0"/>
              </a:rPr>
              <a:t>time</a:t>
            </a:r>
            <a:r>
              <a:rPr lang="en" altLang="zh-CN" dirty="0">
                <a:solidFill>
                  <a:srgbClr val="00627A"/>
                </a:solidFill>
                <a:effectLst/>
                <a:latin typeface="Monaco" pitchFamily="2" charset="0"/>
              </a:rPr>
              <a:t> </a:t>
            </a:r>
            <a:r>
              <a:rPr lang="en" altLang="zh-CN" dirty="0">
                <a:latin typeface="Monaco" pitchFamily="2" charset="0"/>
              </a:rPr>
              <a:t>= </a:t>
            </a:r>
            <a:r>
              <a:rPr lang="en" altLang="zh-CN" dirty="0" err="1">
                <a:latin typeface="Monaco" pitchFamily="2" charset="0"/>
              </a:rPr>
              <a:t>b.</a:t>
            </a:r>
            <a:r>
              <a:rPr lang="en" altLang="zh-CN" dirty="0" err="1">
                <a:solidFill>
                  <a:srgbClr val="00627A"/>
                </a:solidFill>
                <a:effectLst/>
                <a:latin typeface="Monaco" pitchFamily="2" charset="0"/>
              </a:rPr>
              <a:t>time</a:t>
            </a:r>
            <a:endParaRPr lang="zh-CN" altLang="en-US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63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83131CB-83DF-CF47-991E-D35F6E84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数据流</a:t>
            </a:r>
            <a:endParaRPr kumimoji="1" lang="zh-CN" altLang="en-US" sz="3000" dirty="0"/>
          </a:p>
        </p:txBody>
      </p:sp>
      <p:pic>
        <p:nvPicPr>
          <p:cNvPr id="9218" name="Picture 2" descr="Prometheus监控Kubernetes系列1——监控框架· Service Mesh|服务网格中文社区">
            <a:extLst>
              <a:ext uri="{FF2B5EF4-FFF2-40B4-BE49-F238E27FC236}">
                <a16:creationId xmlns:a16="http://schemas.microsoft.com/office/drawing/2014/main" id="{45EED6AF-44FF-0747-84F4-F4FF8BA1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573" y="1087691"/>
            <a:ext cx="8435734" cy="50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3C13EB-995F-3445-B951-A6571A22B07F}"/>
              </a:ext>
            </a:extLst>
          </p:cNvPr>
          <p:cNvSpPr txBox="1"/>
          <p:nvPr/>
        </p:nvSpPr>
        <p:spPr>
          <a:xfrm>
            <a:off x="10649311" y="2812670"/>
            <a:ext cx="60998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衍生指标</a:t>
            </a:r>
            <a:endParaRPr lang="en-US" altLang="zh-CN" dirty="0"/>
          </a:p>
          <a:p>
            <a:r>
              <a:rPr lang="zh-CN" altLang="en-US" dirty="0"/>
              <a:t>告警规则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数据分析</a:t>
            </a:r>
            <a:endParaRPr lang="en-US" altLang="zh-CN" dirty="0"/>
          </a:p>
          <a:p>
            <a:r>
              <a:rPr lang="zh-CN" altLang="en-US" dirty="0"/>
              <a:t>指标可视化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868F3F-5C8A-C944-B2F8-C214CCAF3EAA}"/>
              </a:ext>
            </a:extLst>
          </p:cNvPr>
          <p:cNvSpPr txBox="1"/>
          <p:nvPr/>
        </p:nvSpPr>
        <p:spPr>
          <a:xfrm>
            <a:off x="188133" y="4569980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软件主动暴露</a:t>
            </a:r>
            <a:endParaRPr lang="en-US" altLang="zh-CN" dirty="0"/>
          </a:p>
          <a:p>
            <a:r>
              <a:rPr lang="en-US" altLang="zh-CN" dirty="0"/>
              <a:t>Exporter</a:t>
            </a:r>
            <a:r>
              <a:rPr lang="zh-CN" altLang="en-US" dirty="0"/>
              <a:t>代理抓取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FCA305-9E18-8C48-8915-57949A3E0971}"/>
              </a:ext>
            </a:extLst>
          </p:cNvPr>
          <p:cNvSpPr txBox="1"/>
          <p:nvPr/>
        </p:nvSpPr>
        <p:spPr>
          <a:xfrm>
            <a:off x="1914608" y="191868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推送</a:t>
            </a:r>
          </a:p>
        </p:txBody>
      </p:sp>
    </p:spTree>
    <p:extLst>
      <p:ext uri="{BB962C8B-B14F-4D97-AF65-F5344CB8AC3E}">
        <p14:creationId xmlns:p14="http://schemas.microsoft.com/office/powerpoint/2010/main" val="3439792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E7BD90E-7771-AF45-93DD-010BA8BF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数据从哪里来？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D1BA9D-6AE0-3F43-B333-78CEE47FE2F4}"/>
              </a:ext>
            </a:extLst>
          </p:cNvPr>
          <p:cNvSpPr txBox="1"/>
          <p:nvPr/>
        </p:nvSpPr>
        <p:spPr>
          <a:xfrm>
            <a:off x="2496007" y="1273277"/>
            <a:ext cx="9601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软件主动暴露 </a:t>
            </a:r>
          </a:p>
        </p:txBody>
      </p:sp>
      <p:pic>
        <p:nvPicPr>
          <p:cNvPr id="12294" name="Picture 6" descr="Fault tolerant PostgreSQL cluster with automatic failover using Repmgr and  Barman. Part 1. Introduction. – InnerLife.io">
            <a:extLst>
              <a:ext uri="{FF2B5EF4-FFF2-40B4-BE49-F238E27FC236}">
                <a16:creationId xmlns:a16="http://schemas.microsoft.com/office/drawing/2014/main" id="{F45E3AD9-913C-A740-889C-125BB377D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463" y="4449448"/>
            <a:ext cx="1329088" cy="14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C4BA19-5B03-B247-9A2D-3B04DC261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537" y="4748030"/>
            <a:ext cx="2146300" cy="749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BE31D1-A325-C445-81A5-C3EDD3081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700" y="2557938"/>
            <a:ext cx="2146300" cy="2146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91BD924-A7D0-4940-ABE1-01F0E83C52D6}"/>
              </a:ext>
            </a:extLst>
          </p:cNvPr>
          <p:cNvSpPr txBox="1"/>
          <p:nvPr/>
        </p:nvSpPr>
        <p:spPr>
          <a:xfrm>
            <a:off x="5092843" y="5535336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Monaco" pitchFamily="2" charset="0"/>
              </a:rPr>
              <a:t>PG Exporter</a:t>
            </a:r>
            <a:endParaRPr lang="zh-CN" altLang="en-US" dirty="0">
              <a:latin typeface="Monaco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56941B-00E3-CC45-8EA8-B1334C970F7C}"/>
              </a:ext>
            </a:extLst>
          </p:cNvPr>
          <p:cNvSpPr txBox="1"/>
          <p:nvPr/>
        </p:nvSpPr>
        <p:spPr>
          <a:xfrm>
            <a:off x="8861705" y="4704238"/>
            <a:ext cx="6099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Prometheus</a:t>
            </a:r>
            <a:endParaRPr lang="zh-CN" altLang="en-US" sz="3200" b="1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8473E2D8-87F1-EF48-9E50-BE37A68DDEFD}"/>
              </a:ext>
            </a:extLst>
          </p:cNvPr>
          <p:cNvSpPr/>
          <p:nvPr/>
        </p:nvSpPr>
        <p:spPr>
          <a:xfrm>
            <a:off x="3564068" y="4880364"/>
            <a:ext cx="978408" cy="484632"/>
          </a:xfrm>
          <a:prstGeom prst="rightArrow">
            <a:avLst>
              <a:gd name="adj1" fmla="val 477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94235530-CAE3-DC48-B275-B40137076791}"/>
              </a:ext>
            </a:extLst>
          </p:cNvPr>
          <p:cNvSpPr/>
          <p:nvPr/>
        </p:nvSpPr>
        <p:spPr>
          <a:xfrm rot="20118532">
            <a:off x="7222515" y="4564265"/>
            <a:ext cx="1690230" cy="484632"/>
          </a:xfrm>
          <a:prstGeom prst="rightArrow">
            <a:avLst>
              <a:gd name="adj1" fmla="val 477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296" name="Picture 8" descr="HAProxy - Wikipedia">
            <a:extLst>
              <a:ext uri="{FF2B5EF4-FFF2-40B4-BE49-F238E27FC236}">
                <a16:creationId xmlns:a16="http://schemas.microsoft.com/office/drawing/2014/main" id="{53835093-3467-EF45-BBDE-C85F02795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93" y="876741"/>
            <a:ext cx="1906412" cy="14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右箭头 17">
            <a:extLst>
              <a:ext uri="{FF2B5EF4-FFF2-40B4-BE49-F238E27FC236}">
                <a16:creationId xmlns:a16="http://schemas.microsoft.com/office/drawing/2014/main" id="{62FA46E2-BF06-454B-AD4F-058659419B8C}"/>
              </a:ext>
            </a:extLst>
          </p:cNvPr>
          <p:cNvSpPr/>
          <p:nvPr/>
        </p:nvSpPr>
        <p:spPr>
          <a:xfrm rot="2098270">
            <a:off x="6611115" y="2149491"/>
            <a:ext cx="2188753" cy="484632"/>
          </a:xfrm>
          <a:prstGeom prst="rightArrow">
            <a:avLst>
              <a:gd name="adj1" fmla="val 477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21AED5-9135-D64B-B758-6ADEA427BB88}"/>
              </a:ext>
            </a:extLst>
          </p:cNvPr>
          <p:cNvSpPr txBox="1"/>
          <p:nvPr/>
        </p:nvSpPr>
        <p:spPr>
          <a:xfrm>
            <a:off x="223741" y="3509278"/>
            <a:ext cx="2610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 Exporter</a:t>
            </a:r>
            <a:r>
              <a:rPr lang="zh-CN" altLang="en-US" dirty="0"/>
              <a:t> 代理抓取</a:t>
            </a:r>
            <a:endParaRPr lang="en-US" altLang="zh-CN" dirty="0"/>
          </a:p>
          <a:p>
            <a:r>
              <a:rPr lang="zh-CN" altLang="en-US" dirty="0"/>
              <a:t>并向 </a:t>
            </a:r>
            <a:r>
              <a:rPr lang="en-US" altLang="zh-CN" dirty="0"/>
              <a:t>Prometheus</a:t>
            </a:r>
            <a:r>
              <a:rPr lang="zh-CN" altLang="en-US" dirty="0"/>
              <a:t> 暴露</a:t>
            </a:r>
          </a:p>
        </p:txBody>
      </p:sp>
      <p:pic>
        <p:nvPicPr>
          <p:cNvPr id="12298" name="Picture 10" descr="Value, server Free Icon of WHCompare Isometric Web Hosting &amp;amp; Servers">
            <a:extLst>
              <a:ext uri="{FF2B5EF4-FFF2-40B4-BE49-F238E27FC236}">
                <a16:creationId xmlns:a16="http://schemas.microsoft.com/office/drawing/2014/main" id="{D0DA302F-1F4C-3445-BD9B-48790284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91" y="2318036"/>
            <a:ext cx="1455985" cy="145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1A7A456-4DA7-1141-9450-6B40ED4DA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547" y="3287777"/>
            <a:ext cx="2146300" cy="749300"/>
          </a:xfrm>
          <a:prstGeom prst="rect">
            <a:avLst/>
          </a:prstGeom>
        </p:spPr>
      </p:pic>
      <p:sp>
        <p:nvSpPr>
          <p:cNvPr id="24" name="右箭头 23">
            <a:extLst>
              <a:ext uri="{FF2B5EF4-FFF2-40B4-BE49-F238E27FC236}">
                <a16:creationId xmlns:a16="http://schemas.microsoft.com/office/drawing/2014/main" id="{22BC3A4F-5A1A-5A40-AEAA-353FC0BFFAE8}"/>
              </a:ext>
            </a:extLst>
          </p:cNvPr>
          <p:cNvSpPr/>
          <p:nvPr/>
        </p:nvSpPr>
        <p:spPr>
          <a:xfrm rot="857736">
            <a:off x="4567366" y="3143277"/>
            <a:ext cx="607571" cy="484632"/>
          </a:xfrm>
          <a:prstGeom prst="rightArrow">
            <a:avLst>
              <a:gd name="adj1" fmla="val 477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FA04348A-A0FF-3A4D-A691-67A85B59CF85}"/>
              </a:ext>
            </a:extLst>
          </p:cNvPr>
          <p:cNvSpPr/>
          <p:nvPr/>
        </p:nvSpPr>
        <p:spPr>
          <a:xfrm>
            <a:off x="7766271" y="3366261"/>
            <a:ext cx="607571" cy="484632"/>
          </a:xfrm>
          <a:prstGeom prst="rightArrow">
            <a:avLst>
              <a:gd name="adj1" fmla="val 477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6162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FD8C94-C538-C940-872C-DB6978F3F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290"/>
            <a:ext cx="12192000" cy="448541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8B51CA8-C49D-E348-ACCA-501E8BB7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实际的生产监控部署</a:t>
            </a:r>
          </a:p>
        </p:txBody>
      </p:sp>
    </p:spTree>
    <p:extLst>
      <p:ext uri="{BB962C8B-B14F-4D97-AF65-F5344CB8AC3E}">
        <p14:creationId xmlns:p14="http://schemas.microsoft.com/office/powerpoint/2010/main" val="1032564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5515174-6BF3-584B-BECC-6578EA048587}"/>
              </a:ext>
            </a:extLst>
          </p:cNvPr>
          <p:cNvSpPr txBox="1"/>
          <p:nvPr/>
        </p:nvSpPr>
        <p:spPr>
          <a:xfrm>
            <a:off x="221672" y="156556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onaco" pitchFamily="2" charset="0"/>
              </a:rPr>
              <a:t>curl -s http://localhost:</a:t>
            </a:r>
            <a:r>
              <a:rPr lang="en-US" altLang="zh-CN" sz="1600" dirty="0">
                <a:latin typeface="Monaco" pitchFamily="2" charset="0"/>
              </a:rPr>
              <a:t>9630</a:t>
            </a:r>
            <a:r>
              <a:rPr lang="zh-CN" altLang="en-US" sz="1600" dirty="0">
                <a:latin typeface="Monaco" pitchFamily="2" charset="0"/>
              </a:rPr>
              <a:t>/</a:t>
            </a:r>
            <a:r>
              <a:rPr lang="en-US" altLang="zh-CN" sz="1600" dirty="0">
                <a:latin typeface="Monaco" pitchFamily="2" charset="0"/>
              </a:rPr>
              <a:t>metrics</a:t>
            </a:r>
            <a:endParaRPr lang="zh-CN" altLang="en-US" sz="1600" dirty="0">
              <a:latin typeface="Monaco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C5389A-0C36-3143-9BC1-B8935030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2051626"/>
            <a:ext cx="5054600" cy="347980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906D9A2B-F761-504D-B85F-3A361133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101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原始数据格式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B690C40-421B-DB4D-BFAC-9133F4326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007" y="2051626"/>
            <a:ext cx="5919136" cy="19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29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ault tolerant PostgreSQL cluster with automatic failover using Repmgr and  Barman. Part 1. Introduction. – InnerLife.io">
            <a:extLst>
              <a:ext uri="{FF2B5EF4-FFF2-40B4-BE49-F238E27FC236}">
                <a16:creationId xmlns:a16="http://schemas.microsoft.com/office/drawing/2014/main" id="{1D016C1F-97B0-7248-95CD-B22BC725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" y="50897"/>
            <a:ext cx="1109226" cy="123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909077-9EE6-3443-9AA9-019D4AF1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836" y="188151"/>
            <a:ext cx="21463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721198-5963-0440-8994-F61A2BC69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531" y="207315"/>
            <a:ext cx="710972" cy="7109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765A169-1FB7-D145-BFB7-E7DE83D5B94C}"/>
              </a:ext>
            </a:extLst>
          </p:cNvPr>
          <p:cNvSpPr txBox="1"/>
          <p:nvPr/>
        </p:nvSpPr>
        <p:spPr>
          <a:xfrm>
            <a:off x="749907" y="1709118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SELECT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Monaco" pitchFamily="2" charset="0"/>
              </a:rPr>
              <a:t>datname</a:t>
            </a:r>
            <a:r>
              <a:rPr lang="en" altLang="zh-CN" sz="1200" dirty="0">
                <a:latin typeface="Monaco" pitchFamily="2" charset="0"/>
              </a:rPr>
              <a:t>,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Monaco" pitchFamily="2" charset="0"/>
              </a:rPr>
              <a:t>xact_commit</a:t>
            </a:r>
            <a:r>
              <a:rPr lang="en" altLang="zh-CN" sz="1200" dirty="0">
                <a:latin typeface="Monaco" pitchFamily="2" charset="0"/>
              </a:rPr>
              <a:t>,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Monaco" pitchFamily="2" charset="0"/>
              </a:rPr>
              <a:t>xact_rollback</a:t>
            </a:r>
            <a:r>
              <a:rPr lang="en" altLang="zh-CN" sz="1200" dirty="0">
                <a:latin typeface="Monaco" pitchFamily="2" charset="0"/>
              </a:rPr>
              <a:t>, </a:t>
            </a:r>
            <a:br>
              <a:rPr lang="en" altLang="zh-CN" sz="1200" dirty="0">
                <a:latin typeface="Monaco" pitchFamily="2" charset="0"/>
              </a:rPr>
            </a:br>
            <a:r>
              <a:rPr lang="en" altLang="zh-CN" sz="1200" dirty="0">
                <a:latin typeface="Monaco" pitchFamily="2" charset="0"/>
              </a:rPr>
              <a:t>      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Monaco" pitchFamily="2" charset="0"/>
              </a:rPr>
              <a:t>tup_returned</a:t>
            </a:r>
            <a:r>
              <a:rPr lang="en" altLang="zh-CN" sz="1200" dirty="0">
                <a:latin typeface="Monaco" pitchFamily="2" charset="0"/>
              </a:rPr>
              <a:t>,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Monaco" pitchFamily="2" charset="0"/>
              </a:rPr>
              <a:t>tup_inserted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Monaco" pitchFamily="2" charset="0"/>
              </a:rPr>
              <a:t>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Monaco" pitchFamily="2" charset="0"/>
              </a:rPr>
              <a:t>FROM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Monaco" pitchFamily="2" charset="0"/>
              </a:rPr>
              <a:t>pg_stat_database</a:t>
            </a:r>
            <a:r>
              <a:rPr lang="en" altLang="zh-CN" sz="1200" dirty="0">
                <a:latin typeface="Monaco" pitchFamily="2" charset="0"/>
              </a:rPr>
              <a:t>;</a:t>
            </a:r>
            <a:endParaRPr lang="zh-CN" altLang="en-US" sz="1200" dirty="0">
              <a:latin typeface="Monaco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9B39316-9F5A-9F4D-A414-21A403BEF883}"/>
              </a:ext>
            </a:extLst>
          </p:cNvPr>
          <p:cNvCxnSpPr/>
          <p:nvPr/>
        </p:nvCxnSpPr>
        <p:spPr>
          <a:xfrm flipH="1">
            <a:off x="850739" y="1565278"/>
            <a:ext cx="3824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1DB466-2E4D-E844-80CA-3ACDD35A5D31}"/>
              </a:ext>
            </a:extLst>
          </p:cNvPr>
          <p:cNvCxnSpPr>
            <a:cxnSpLocks/>
          </p:cNvCxnSpPr>
          <p:nvPr/>
        </p:nvCxnSpPr>
        <p:spPr>
          <a:xfrm>
            <a:off x="749907" y="2307987"/>
            <a:ext cx="3679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B7199464-AA59-574B-BA71-0D677A702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12" y="2445192"/>
            <a:ext cx="5999026" cy="1463592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50169BB-8B6F-1E44-8496-ED436F6621C2}"/>
              </a:ext>
            </a:extLst>
          </p:cNvPr>
          <p:cNvCxnSpPr>
            <a:cxnSpLocks/>
          </p:cNvCxnSpPr>
          <p:nvPr/>
        </p:nvCxnSpPr>
        <p:spPr>
          <a:xfrm>
            <a:off x="5797580" y="4104459"/>
            <a:ext cx="3679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826C93B-112D-9B4D-86F2-E2F7F7488207}"/>
              </a:ext>
            </a:extLst>
          </p:cNvPr>
          <p:cNvSpPr txBox="1"/>
          <p:nvPr/>
        </p:nvSpPr>
        <p:spPr>
          <a:xfrm>
            <a:off x="6137563" y="4242184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 err="1">
                <a:latin typeface="Monaco" pitchFamily="2" charset="0"/>
              </a:rPr>
              <a:t>pg_db_xact_commit</a:t>
            </a:r>
            <a:r>
              <a:rPr lang="en" altLang="zh-CN" sz="1100" dirty="0">
                <a:latin typeface="Monaco" pitchFamily="2" charset="0"/>
              </a:rPr>
              <a:t>{</a:t>
            </a:r>
            <a:r>
              <a:rPr lang="en" altLang="zh-CN" sz="1100" dirty="0" err="1">
                <a:latin typeface="Monaco" pitchFamily="2" charset="0"/>
              </a:rPr>
              <a:t>datname</a:t>
            </a:r>
            <a:r>
              <a:rPr lang="en" altLang="zh-CN" sz="1100" dirty="0">
                <a:latin typeface="Monaco" pitchFamily="2" charset="0"/>
              </a:rPr>
              <a:t>="meta"} </a:t>
            </a:r>
            <a: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  <a:t>4073</a:t>
            </a:r>
            <a:b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</a:br>
            <a:r>
              <a:rPr lang="en" altLang="zh-CN" sz="1100" dirty="0" err="1">
                <a:latin typeface="Monaco" pitchFamily="2" charset="0"/>
              </a:rPr>
              <a:t>pg_db_xact_rollback</a:t>
            </a:r>
            <a:r>
              <a:rPr lang="en" altLang="zh-CN" sz="1100" dirty="0">
                <a:latin typeface="Monaco" pitchFamily="2" charset="0"/>
              </a:rPr>
              <a:t>{</a:t>
            </a:r>
            <a:r>
              <a:rPr lang="en" altLang="zh-CN" sz="1100" dirty="0" err="1">
                <a:latin typeface="Monaco" pitchFamily="2" charset="0"/>
              </a:rPr>
              <a:t>datname</a:t>
            </a:r>
            <a:r>
              <a:rPr lang="en" altLang="zh-CN" sz="1100" dirty="0">
                <a:latin typeface="Monaco" pitchFamily="2" charset="0"/>
              </a:rPr>
              <a:t>="meta"} </a:t>
            </a:r>
            <a: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  <a:t>1091</a:t>
            </a:r>
            <a:b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</a:br>
            <a:r>
              <a:rPr lang="en" altLang="zh-CN" sz="1100" dirty="0" err="1">
                <a:latin typeface="Monaco" pitchFamily="2" charset="0"/>
              </a:rPr>
              <a:t>pg_db_tup_returned</a:t>
            </a:r>
            <a:r>
              <a:rPr lang="en" altLang="zh-CN" sz="1100" dirty="0">
                <a:latin typeface="Monaco" pitchFamily="2" charset="0"/>
              </a:rPr>
              <a:t>{</a:t>
            </a:r>
            <a:r>
              <a:rPr lang="en" altLang="zh-CN" sz="1100" dirty="0" err="1">
                <a:latin typeface="Monaco" pitchFamily="2" charset="0"/>
              </a:rPr>
              <a:t>datname</a:t>
            </a:r>
            <a:r>
              <a:rPr lang="en" altLang="zh-CN" sz="1100" dirty="0">
                <a:latin typeface="Monaco" pitchFamily="2" charset="0"/>
              </a:rPr>
              <a:t>="meta"} </a:t>
            </a:r>
            <a: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  <a:t>1529124</a:t>
            </a:r>
            <a:b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</a:br>
            <a:r>
              <a:rPr lang="en" altLang="zh-CN" sz="1100" dirty="0" err="1">
                <a:latin typeface="Monaco" pitchFamily="2" charset="0"/>
              </a:rPr>
              <a:t>pg_db_tup_inserted</a:t>
            </a:r>
            <a:r>
              <a:rPr lang="en" altLang="zh-CN" sz="1100" dirty="0">
                <a:latin typeface="Monaco" pitchFamily="2" charset="0"/>
              </a:rPr>
              <a:t>{</a:t>
            </a:r>
            <a:r>
              <a:rPr lang="en" altLang="zh-CN" sz="1100" dirty="0" err="1">
                <a:latin typeface="Monaco" pitchFamily="2" charset="0"/>
              </a:rPr>
              <a:t>datname</a:t>
            </a:r>
            <a:r>
              <a:rPr lang="en" altLang="zh-CN" sz="1100" dirty="0">
                <a:latin typeface="Monaco" pitchFamily="2" charset="0"/>
              </a:rPr>
              <a:t>="meta"} </a:t>
            </a:r>
            <a: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  <a:t>0</a:t>
            </a:r>
            <a:b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</a:br>
            <a:r>
              <a:rPr lang="en" altLang="zh-CN" sz="1100" dirty="0" err="1">
                <a:latin typeface="Monaco" pitchFamily="2" charset="0"/>
              </a:rPr>
              <a:t>pg_db_xact_commit</a:t>
            </a:r>
            <a:r>
              <a:rPr lang="en" altLang="zh-CN" sz="1100" dirty="0">
                <a:latin typeface="Monaco" pitchFamily="2" charset="0"/>
              </a:rPr>
              <a:t>{</a:t>
            </a:r>
            <a:r>
              <a:rPr lang="en" altLang="zh-CN" sz="1100" dirty="0" err="1">
                <a:latin typeface="Monaco" pitchFamily="2" charset="0"/>
              </a:rPr>
              <a:t>datname</a:t>
            </a:r>
            <a:r>
              <a:rPr lang="en" altLang="zh-CN" sz="1100" dirty="0">
                <a:latin typeface="Monaco" pitchFamily="2" charset="0"/>
              </a:rPr>
              <a:t>="</a:t>
            </a:r>
            <a:r>
              <a:rPr lang="en" altLang="zh-CN" sz="1100" dirty="0" err="1">
                <a:latin typeface="Monaco" pitchFamily="2" charset="0"/>
              </a:rPr>
              <a:t>prometheus</a:t>
            </a:r>
            <a:r>
              <a:rPr lang="en" altLang="zh-CN" sz="1100" dirty="0">
                <a:latin typeface="Monaco" pitchFamily="2" charset="0"/>
              </a:rPr>
              <a:t>"} </a:t>
            </a:r>
            <a: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  <a:t>55657</a:t>
            </a:r>
            <a:b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</a:br>
            <a:r>
              <a:rPr lang="en" altLang="zh-CN" sz="1100" dirty="0" err="1">
                <a:latin typeface="Monaco" pitchFamily="2" charset="0"/>
              </a:rPr>
              <a:t>pg_db_xact_rollback</a:t>
            </a:r>
            <a:r>
              <a:rPr lang="en" altLang="zh-CN" sz="1100" dirty="0">
                <a:latin typeface="Monaco" pitchFamily="2" charset="0"/>
              </a:rPr>
              <a:t>{</a:t>
            </a:r>
            <a:r>
              <a:rPr lang="en" altLang="zh-CN" sz="1100" dirty="0" err="1">
                <a:latin typeface="Monaco" pitchFamily="2" charset="0"/>
              </a:rPr>
              <a:t>datname</a:t>
            </a:r>
            <a:r>
              <a:rPr lang="en" altLang="zh-CN" sz="1100" dirty="0">
                <a:latin typeface="Monaco" pitchFamily="2" charset="0"/>
              </a:rPr>
              <a:t>="</a:t>
            </a:r>
            <a:r>
              <a:rPr lang="en" altLang="zh-CN" sz="1100" dirty="0" err="1">
                <a:latin typeface="Monaco" pitchFamily="2" charset="0"/>
              </a:rPr>
              <a:t>prometheus</a:t>
            </a:r>
            <a:r>
              <a:rPr lang="en" altLang="zh-CN" sz="1100" dirty="0">
                <a:latin typeface="Monaco" pitchFamily="2" charset="0"/>
              </a:rPr>
              <a:t>"} </a:t>
            </a:r>
            <a: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  <a:t>9551</a:t>
            </a:r>
            <a:b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</a:br>
            <a:r>
              <a:rPr lang="en" altLang="zh-CN" sz="1100" dirty="0" err="1">
                <a:latin typeface="Monaco" pitchFamily="2" charset="0"/>
              </a:rPr>
              <a:t>pg_db_tup_returned</a:t>
            </a:r>
            <a:r>
              <a:rPr lang="en" altLang="zh-CN" sz="1100" dirty="0">
                <a:latin typeface="Monaco" pitchFamily="2" charset="0"/>
              </a:rPr>
              <a:t>{</a:t>
            </a:r>
            <a:r>
              <a:rPr lang="en" altLang="zh-CN" sz="1100" dirty="0" err="1">
                <a:latin typeface="Monaco" pitchFamily="2" charset="0"/>
              </a:rPr>
              <a:t>datname</a:t>
            </a:r>
            <a:r>
              <a:rPr lang="en" altLang="zh-CN" sz="1100" dirty="0">
                <a:latin typeface="Monaco" pitchFamily="2" charset="0"/>
              </a:rPr>
              <a:t>="</a:t>
            </a:r>
            <a:r>
              <a:rPr lang="en" altLang="zh-CN" sz="1100" dirty="0" err="1">
                <a:latin typeface="Monaco" pitchFamily="2" charset="0"/>
              </a:rPr>
              <a:t>prometheus</a:t>
            </a:r>
            <a:r>
              <a:rPr lang="en" altLang="zh-CN" sz="1100" dirty="0">
                <a:latin typeface="Monaco" pitchFamily="2" charset="0"/>
              </a:rPr>
              <a:t>"} </a:t>
            </a:r>
            <a: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  <a:t>12540879</a:t>
            </a:r>
            <a:b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</a:br>
            <a:r>
              <a:rPr lang="en" altLang="zh-CN" sz="1100" dirty="0" err="1">
                <a:latin typeface="Monaco" pitchFamily="2" charset="0"/>
              </a:rPr>
              <a:t>pg_db_tup_inserted</a:t>
            </a:r>
            <a:r>
              <a:rPr lang="en" altLang="zh-CN" sz="1100" dirty="0">
                <a:latin typeface="Monaco" pitchFamily="2" charset="0"/>
              </a:rPr>
              <a:t>{</a:t>
            </a:r>
            <a:r>
              <a:rPr lang="en" altLang="zh-CN" sz="1100" dirty="0" err="1">
                <a:latin typeface="Monaco" pitchFamily="2" charset="0"/>
              </a:rPr>
              <a:t>datname</a:t>
            </a:r>
            <a:r>
              <a:rPr lang="en" altLang="zh-CN" sz="1100" dirty="0">
                <a:latin typeface="Monaco" pitchFamily="2" charset="0"/>
              </a:rPr>
              <a:t>="</a:t>
            </a:r>
            <a:r>
              <a:rPr lang="en" altLang="zh-CN" sz="1100" dirty="0" err="1">
                <a:latin typeface="Monaco" pitchFamily="2" charset="0"/>
              </a:rPr>
              <a:t>prometheus</a:t>
            </a:r>
            <a:r>
              <a:rPr lang="en" altLang="zh-CN" sz="1100" dirty="0">
                <a:latin typeface="Monaco" pitchFamily="2" charset="0"/>
              </a:rPr>
              <a:t>"} </a:t>
            </a:r>
            <a:r>
              <a:rPr lang="en" altLang="zh-CN" sz="1100" dirty="0">
                <a:solidFill>
                  <a:srgbClr val="1750EB"/>
                </a:solidFill>
                <a:effectLst/>
                <a:latin typeface="Monaco" pitchFamily="2" charset="0"/>
              </a:rPr>
              <a:t>1134432</a:t>
            </a:r>
            <a:endParaRPr lang="zh-CN" altLang="en-US" sz="1100" dirty="0">
              <a:latin typeface="Monaco" pitchFamily="2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937F065-7A14-1846-80C1-C21224D11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0023" y="1898982"/>
            <a:ext cx="2499953" cy="17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2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51EE8A-79D9-5F4D-832A-CD41538F63EF}"/>
              </a:ext>
            </a:extLst>
          </p:cNvPr>
          <p:cNvSpPr txBox="1"/>
          <p:nvPr/>
        </p:nvSpPr>
        <p:spPr>
          <a:xfrm>
            <a:off x="180108" y="248284"/>
            <a:ext cx="82804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 err="1">
                <a:solidFill>
                  <a:srgbClr val="0033B3"/>
                </a:solidFill>
                <a:effectLst/>
                <a:latin typeface="Monaco" pitchFamily="2" charset="0"/>
              </a:rPr>
              <a:t>pg_db</a:t>
            </a:r>
            <a:r>
              <a:rPr lang="en" altLang="zh-CN" sz="1000" dirty="0">
                <a:latin typeface="Monaco" pitchFamily="2" charset="0"/>
              </a:rPr>
              <a:t>: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name</a:t>
            </a:r>
            <a:r>
              <a:rPr lang="en" altLang="zh-CN" sz="1000" dirty="0">
                <a:latin typeface="Monaco" pitchFamily="2" charset="0"/>
              </a:rPr>
              <a:t>: </a:t>
            </a:r>
            <a:r>
              <a:rPr lang="en" altLang="zh-CN" sz="1000" dirty="0" err="1">
                <a:latin typeface="Monaco" pitchFamily="2" charset="0"/>
              </a:rPr>
              <a:t>pg_db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query</a:t>
            </a:r>
            <a:r>
              <a:rPr lang="en" altLang="zh-CN" sz="1000" dirty="0">
                <a:latin typeface="Monaco" pitchFamily="2" charset="0"/>
              </a:rPr>
              <a:t>: SELECT </a:t>
            </a:r>
            <a:r>
              <a:rPr lang="en" altLang="zh-CN" sz="1000" dirty="0" err="1">
                <a:latin typeface="Monaco" pitchFamily="2" charset="0"/>
              </a:rPr>
              <a:t>datname</a:t>
            </a:r>
            <a:r>
              <a:rPr lang="en" altLang="zh-CN" sz="1000" dirty="0">
                <a:latin typeface="Monaco" pitchFamily="2" charset="0"/>
              </a:rPr>
              <a:t>, </a:t>
            </a:r>
            <a:r>
              <a:rPr lang="en" altLang="zh-CN" sz="1000" dirty="0" err="1">
                <a:latin typeface="Monaco" pitchFamily="2" charset="0"/>
              </a:rPr>
              <a:t>xact_commit</a:t>
            </a:r>
            <a:r>
              <a:rPr lang="en" altLang="zh-CN" sz="1000" dirty="0">
                <a:latin typeface="Monaco" pitchFamily="2" charset="0"/>
              </a:rPr>
              <a:t>, </a:t>
            </a:r>
            <a:r>
              <a:rPr lang="en" altLang="zh-CN" sz="1000" dirty="0" err="1">
                <a:latin typeface="Monaco" pitchFamily="2" charset="0"/>
              </a:rPr>
              <a:t>xact_rollback</a:t>
            </a:r>
            <a:r>
              <a:rPr lang="en" altLang="zh-CN" sz="1000" dirty="0">
                <a:latin typeface="Monaco" pitchFamily="2" charset="0"/>
              </a:rPr>
              <a:t>, </a:t>
            </a:r>
            <a:r>
              <a:rPr lang="en" altLang="zh-CN" sz="1000" dirty="0" err="1">
                <a:latin typeface="Monaco" pitchFamily="2" charset="0"/>
              </a:rPr>
              <a:t>tup_returned</a:t>
            </a:r>
            <a:r>
              <a:rPr lang="en" altLang="zh-CN" sz="1000" dirty="0">
                <a:latin typeface="Monaco" pitchFamily="2" charset="0"/>
              </a:rPr>
              <a:t>, </a:t>
            </a:r>
            <a:r>
              <a:rPr lang="en" altLang="zh-CN" sz="1000" dirty="0" err="1">
                <a:latin typeface="Monaco" pitchFamily="2" charset="0"/>
              </a:rPr>
              <a:t>tup_inserted</a:t>
            </a:r>
            <a:r>
              <a:rPr lang="en" altLang="zh-CN" sz="1000" dirty="0">
                <a:latin typeface="Monaco" pitchFamily="2" charset="0"/>
              </a:rPr>
              <a:t> FROM </a:t>
            </a:r>
            <a:r>
              <a:rPr lang="en" altLang="zh-CN" sz="1000" dirty="0" err="1">
                <a:latin typeface="Monaco" pitchFamily="2" charset="0"/>
              </a:rPr>
              <a:t>pg_stat_database</a:t>
            </a:r>
            <a:r>
              <a:rPr lang="en" altLang="zh-CN" sz="1000" dirty="0">
                <a:latin typeface="Monaco" pitchFamily="2" charset="0"/>
              </a:rPr>
              <a:t>;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metrics</a:t>
            </a:r>
            <a:r>
              <a:rPr lang="en" altLang="zh-CN" sz="1000" dirty="0">
                <a:latin typeface="Monaco" pitchFamily="2" charset="0"/>
              </a:rPr>
              <a:t>: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- </a:t>
            </a:r>
            <a:r>
              <a:rPr lang="en" altLang="zh-CN" sz="1000" dirty="0" err="1">
                <a:solidFill>
                  <a:srgbClr val="0033B3"/>
                </a:solidFill>
                <a:effectLst/>
                <a:latin typeface="Monaco" pitchFamily="2" charset="0"/>
              </a:rPr>
              <a:t>datname</a:t>
            </a:r>
            <a:r>
              <a:rPr lang="en" altLang="zh-CN" sz="1000" dirty="0">
                <a:latin typeface="Monaco" pitchFamily="2" charset="0"/>
              </a:rPr>
              <a:t>: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usage</a:t>
            </a:r>
            <a:r>
              <a:rPr lang="en" altLang="zh-CN" sz="1000" dirty="0">
                <a:latin typeface="Monaco" pitchFamily="2" charset="0"/>
              </a:rPr>
              <a:t>: </a:t>
            </a:r>
            <a:r>
              <a:rPr lang="en" altLang="zh-CN" sz="1000" dirty="0">
                <a:solidFill>
                  <a:srgbClr val="FFC000"/>
                </a:solidFill>
                <a:latin typeface="Monaco" pitchFamily="2" charset="0"/>
              </a:rPr>
              <a:t>LABEL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description</a:t>
            </a:r>
            <a:r>
              <a:rPr lang="en" altLang="zh-CN" sz="1000" dirty="0">
                <a:latin typeface="Monaco" pitchFamily="2" charset="0"/>
              </a:rPr>
              <a:t>: Name of the database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- </a:t>
            </a:r>
            <a:r>
              <a:rPr lang="en" altLang="zh-CN" sz="1000" dirty="0" err="1">
                <a:solidFill>
                  <a:srgbClr val="0033B3"/>
                </a:solidFill>
                <a:effectLst/>
                <a:latin typeface="Monaco" pitchFamily="2" charset="0"/>
              </a:rPr>
              <a:t>xact_commit</a:t>
            </a:r>
            <a:r>
              <a:rPr lang="en" altLang="zh-CN" sz="1000" dirty="0">
                <a:latin typeface="Monaco" pitchFamily="2" charset="0"/>
              </a:rPr>
              <a:t>: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usage</a:t>
            </a:r>
            <a:r>
              <a:rPr lang="en" altLang="zh-CN" sz="1000" dirty="0">
                <a:latin typeface="Monaco" pitchFamily="2" charset="0"/>
              </a:rPr>
              <a:t>: </a:t>
            </a:r>
            <a:r>
              <a:rPr lang="en" altLang="zh-CN" sz="1000" dirty="0">
                <a:solidFill>
                  <a:srgbClr val="FF0000"/>
                </a:solidFill>
                <a:latin typeface="Monaco" pitchFamily="2" charset="0"/>
              </a:rPr>
              <a:t>COUNTER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description</a:t>
            </a:r>
            <a:r>
              <a:rPr lang="en" altLang="zh-CN" sz="1000" dirty="0">
                <a:latin typeface="Monaco" pitchFamily="2" charset="0"/>
              </a:rPr>
              <a:t>: Number of transactions in this database that have been committed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- </a:t>
            </a:r>
            <a:r>
              <a:rPr lang="en" altLang="zh-CN" sz="1000" dirty="0" err="1">
                <a:solidFill>
                  <a:srgbClr val="0033B3"/>
                </a:solidFill>
                <a:effectLst/>
                <a:latin typeface="Monaco" pitchFamily="2" charset="0"/>
              </a:rPr>
              <a:t>xact_rollback</a:t>
            </a:r>
            <a:r>
              <a:rPr lang="en" altLang="zh-CN" sz="1000" dirty="0">
                <a:latin typeface="Monaco" pitchFamily="2" charset="0"/>
              </a:rPr>
              <a:t>: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usage</a:t>
            </a:r>
            <a:r>
              <a:rPr lang="en" altLang="zh-CN" sz="1000" dirty="0">
                <a:latin typeface="Monaco" pitchFamily="2" charset="0"/>
              </a:rPr>
              <a:t>: </a:t>
            </a:r>
            <a:r>
              <a:rPr lang="en" altLang="zh-CN" sz="1000" dirty="0">
                <a:solidFill>
                  <a:srgbClr val="FF0000"/>
                </a:solidFill>
                <a:latin typeface="Monaco" pitchFamily="2" charset="0"/>
              </a:rPr>
              <a:t>COUNTER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description</a:t>
            </a:r>
            <a:r>
              <a:rPr lang="en" altLang="zh-CN" sz="1000" dirty="0">
                <a:latin typeface="Monaco" pitchFamily="2" charset="0"/>
              </a:rPr>
              <a:t>: Number of transactions in this database that have been rolled back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- </a:t>
            </a:r>
            <a:r>
              <a:rPr lang="en" altLang="zh-CN" sz="1000" dirty="0" err="1">
                <a:solidFill>
                  <a:srgbClr val="0033B3"/>
                </a:solidFill>
                <a:effectLst/>
                <a:latin typeface="Monaco" pitchFamily="2" charset="0"/>
              </a:rPr>
              <a:t>tup_returned</a:t>
            </a:r>
            <a:r>
              <a:rPr lang="en" altLang="zh-CN" sz="1000" dirty="0">
                <a:latin typeface="Monaco" pitchFamily="2" charset="0"/>
              </a:rPr>
              <a:t>: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usage</a:t>
            </a:r>
            <a:r>
              <a:rPr lang="en" altLang="zh-CN" sz="1000" dirty="0">
                <a:latin typeface="Monaco" pitchFamily="2" charset="0"/>
              </a:rPr>
              <a:t>: </a:t>
            </a:r>
            <a:r>
              <a:rPr lang="en" altLang="zh-CN" sz="1000" dirty="0">
                <a:solidFill>
                  <a:srgbClr val="FF0000"/>
                </a:solidFill>
                <a:latin typeface="Monaco" pitchFamily="2" charset="0"/>
              </a:rPr>
              <a:t>COUNTER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description</a:t>
            </a:r>
            <a:r>
              <a:rPr lang="en" altLang="zh-CN" sz="1000" dirty="0">
                <a:latin typeface="Monaco" pitchFamily="2" charset="0"/>
              </a:rPr>
              <a:t>: Number of rows returned by queries in this database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- </a:t>
            </a:r>
            <a:r>
              <a:rPr lang="en" altLang="zh-CN" sz="1000" dirty="0" err="1">
                <a:solidFill>
                  <a:srgbClr val="0033B3"/>
                </a:solidFill>
                <a:effectLst/>
                <a:latin typeface="Monaco" pitchFamily="2" charset="0"/>
              </a:rPr>
              <a:t>tup_inserted</a:t>
            </a:r>
            <a:r>
              <a:rPr lang="en" altLang="zh-CN" sz="1000" dirty="0">
                <a:latin typeface="Monaco" pitchFamily="2" charset="0"/>
              </a:rPr>
              <a:t>: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usage</a:t>
            </a:r>
            <a:r>
              <a:rPr lang="en" altLang="zh-CN" sz="1000" dirty="0">
                <a:latin typeface="Monaco" pitchFamily="2" charset="0"/>
              </a:rPr>
              <a:t>: </a:t>
            </a:r>
            <a:r>
              <a:rPr lang="en" altLang="zh-CN" sz="1000" dirty="0">
                <a:solidFill>
                  <a:srgbClr val="FF0000"/>
                </a:solidFill>
                <a:latin typeface="Monaco" pitchFamily="2" charset="0"/>
              </a:rPr>
              <a:t>COUNTER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description</a:t>
            </a:r>
            <a:r>
              <a:rPr lang="en" altLang="zh-CN" sz="1000" dirty="0">
                <a:latin typeface="Monaco" pitchFamily="2" charset="0"/>
              </a:rPr>
              <a:t>: Number of rows inserted by queries in this database</a:t>
            </a:r>
            <a:endParaRPr lang="zh-CN" altLang="en-US" sz="1000" dirty="0">
              <a:latin typeface="Monaco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CDF88-8175-DF4D-B484-D6A5855A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00" y="3678246"/>
            <a:ext cx="5999026" cy="1463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52997F-2C5C-234E-B2DB-550E1AB2E19C}"/>
              </a:ext>
            </a:extLst>
          </p:cNvPr>
          <p:cNvSpPr txBox="1"/>
          <p:nvPr/>
        </p:nvSpPr>
        <p:spPr>
          <a:xfrm>
            <a:off x="373853" y="5141838"/>
            <a:ext cx="4511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标签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 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EC8446-1BE7-4B4B-9084-315BB5A8472C}"/>
              </a:ext>
            </a:extLst>
          </p:cNvPr>
          <p:cNvSpPr txBox="1"/>
          <p:nvPr/>
        </p:nvSpPr>
        <p:spPr>
          <a:xfrm>
            <a:off x="1597149" y="5141838"/>
            <a:ext cx="370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指标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96569D-FD4B-ED40-B20B-1EBAA45BFCF5}"/>
              </a:ext>
            </a:extLst>
          </p:cNvPr>
          <p:cNvSpPr txBox="1"/>
          <p:nvPr/>
        </p:nvSpPr>
        <p:spPr>
          <a:xfrm>
            <a:off x="2743798" y="5152815"/>
            <a:ext cx="370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指标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2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A653F4-B345-5D42-9703-9154184FC945}"/>
              </a:ext>
            </a:extLst>
          </p:cNvPr>
          <p:cNvSpPr txBox="1"/>
          <p:nvPr/>
        </p:nvSpPr>
        <p:spPr>
          <a:xfrm>
            <a:off x="4071953" y="5152815"/>
            <a:ext cx="370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指标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3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C49B42-AC8E-4D45-B744-B9E80B4C7E93}"/>
              </a:ext>
            </a:extLst>
          </p:cNvPr>
          <p:cNvSpPr txBox="1"/>
          <p:nvPr/>
        </p:nvSpPr>
        <p:spPr>
          <a:xfrm>
            <a:off x="5302877" y="5152815"/>
            <a:ext cx="370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指标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4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|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50177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ault tolerant PostgreSQL cluster with automatic failover using Repmgr and  Barman. Part 1. Introduction. – InnerLife.io">
            <a:extLst>
              <a:ext uri="{FF2B5EF4-FFF2-40B4-BE49-F238E27FC236}">
                <a16:creationId xmlns:a16="http://schemas.microsoft.com/office/drawing/2014/main" id="{1D016C1F-97B0-7248-95CD-B22BC725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30" y="748242"/>
            <a:ext cx="1109226" cy="123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909077-9EE6-3443-9AA9-019D4AF1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991" y="2496249"/>
            <a:ext cx="21463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721198-5963-0440-8994-F61A2BC69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655" y="4222329"/>
            <a:ext cx="710972" cy="710972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9B39316-9F5A-9F4D-A414-21A403BEF883}"/>
              </a:ext>
            </a:extLst>
          </p:cNvPr>
          <p:cNvCxnSpPr/>
          <p:nvPr/>
        </p:nvCxnSpPr>
        <p:spPr>
          <a:xfrm flipH="1">
            <a:off x="504376" y="1982451"/>
            <a:ext cx="3824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1DB466-2E4D-E844-80CA-3ACDD35A5D31}"/>
              </a:ext>
            </a:extLst>
          </p:cNvPr>
          <p:cNvCxnSpPr>
            <a:cxnSpLocks/>
          </p:cNvCxnSpPr>
          <p:nvPr/>
        </p:nvCxnSpPr>
        <p:spPr>
          <a:xfrm>
            <a:off x="504376" y="2322991"/>
            <a:ext cx="3679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50169BB-8B6F-1E44-8496-ED436F6621C2}"/>
              </a:ext>
            </a:extLst>
          </p:cNvPr>
          <p:cNvCxnSpPr>
            <a:cxnSpLocks/>
          </p:cNvCxnSpPr>
          <p:nvPr/>
        </p:nvCxnSpPr>
        <p:spPr>
          <a:xfrm>
            <a:off x="7446272" y="5032393"/>
            <a:ext cx="3679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7110154-CBE3-574F-8E7D-4B3D5EDEA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30" y="2470104"/>
            <a:ext cx="2229588" cy="645407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36C0ACC5-403A-E547-8CA4-E703C942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85" y="-23792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应用‘监控’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FD17D9-51B2-EA45-9D51-343A79519FEE}"/>
              </a:ext>
            </a:extLst>
          </p:cNvPr>
          <p:cNvSpPr txBox="1"/>
          <p:nvPr/>
        </p:nvSpPr>
        <p:spPr>
          <a:xfrm>
            <a:off x="391830" y="2016694"/>
            <a:ext cx="71166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SELECT </a:t>
            </a:r>
            <a:r>
              <a:rPr lang="en" altLang="zh-CN" sz="1100" dirty="0">
                <a:latin typeface="Monaco" pitchFamily="2" charset="0"/>
                <a:cs typeface="Modern Love" panose="020F0502020204030204" pitchFamily="34" charset="0"/>
              </a:rPr>
              <a:t>province, </a:t>
            </a:r>
            <a:r>
              <a:rPr lang="en" altLang="zh-CN" sz="1100" dirty="0">
                <a:effectLst/>
                <a:latin typeface="Monaco" pitchFamily="2" charset="0"/>
                <a:cs typeface="Modern Love" panose="020F0502020204030204" pitchFamily="34" charset="0"/>
              </a:rPr>
              <a:t>count</a:t>
            </a:r>
            <a:r>
              <a:rPr lang="en" altLang="zh-CN" sz="1100" dirty="0">
                <a:latin typeface="Monaco" pitchFamily="2" charset="0"/>
                <a:cs typeface="Modern Love" panose="020F0502020204030204" pitchFamily="34" charset="0"/>
              </a:rPr>
              <a:t>(</a:t>
            </a:r>
            <a:r>
              <a:rPr lang="en" altLang="zh-CN" sz="1100" dirty="0">
                <a:effectLst/>
                <a:latin typeface="Monaco" pitchFamily="2" charset="0"/>
                <a:cs typeface="Modern Love" panose="020F0502020204030204" pitchFamily="34" charset="0"/>
              </a:rPr>
              <a:t>*</a:t>
            </a:r>
            <a:r>
              <a:rPr lang="en" altLang="zh-CN" sz="1100" dirty="0">
                <a:latin typeface="Monaco" pitchFamily="2" charset="0"/>
                <a:cs typeface="Modern Love" panose="020F0502020204030204" pitchFamily="34" charset="0"/>
              </a:rPr>
              <a:t>)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AS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count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FROM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users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GROUP BY </a:t>
            </a:r>
            <a:r>
              <a:rPr lang="en" altLang="zh-CN" sz="1100" dirty="0">
                <a:latin typeface="Monaco" pitchFamily="2" charset="0"/>
                <a:cs typeface="Modern Love" panose="020F0502020204030204" pitchFamily="34" charset="0"/>
              </a:rPr>
              <a:t>province;</a:t>
            </a:r>
            <a:endParaRPr lang="zh-CN" altLang="en-US" sz="1100" dirty="0">
              <a:latin typeface="Monaco" pitchFamily="2" charset="0"/>
              <a:cs typeface="Modern Love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28BC78-1318-E648-BF99-06D0D121D185}"/>
              </a:ext>
            </a:extLst>
          </p:cNvPr>
          <p:cNvSpPr txBox="1"/>
          <p:nvPr/>
        </p:nvSpPr>
        <p:spPr>
          <a:xfrm>
            <a:off x="3312982" y="3086040"/>
            <a:ext cx="7116618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myapp_user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</a:t>
            </a:r>
            <a:b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 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name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 </a:t>
            </a:r>
            <a:r>
              <a:rPr lang="en" altLang="zh-CN" sz="1050" dirty="0" err="1">
                <a:latin typeface="Monaco" pitchFamily="2" charset="0"/>
                <a:cs typeface="Modern Love" panose="020F0502020204030204" pitchFamily="34" charset="0"/>
              </a:rPr>
              <a:t>myapp_user</a:t>
            </a:r>
            <a:b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 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desc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 </a:t>
            </a:r>
            <a:r>
              <a:rPr lang="zh-CN" altLang="en-US" sz="1050" dirty="0">
                <a:latin typeface="Monaco" pitchFamily="2" charset="0"/>
                <a:cs typeface="Modern Love" panose="020F0502020204030204" pitchFamily="34" charset="0"/>
              </a:rPr>
              <a:t>各省份实时用户数量</a:t>
            </a:r>
            <a:br>
              <a:rPr lang="zh-CN" altLang="en-US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zh-CN" altLang="en-US" sz="1050" dirty="0">
                <a:latin typeface="Monaco" pitchFamily="2" charset="0"/>
                <a:cs typeface="Modern Love" panose="020F0502020204030204" pitchFamily="34" charset="0"/>
              </a:rPr>
              <a:t> 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query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 SELECT province, count(*) AS count FROM users GROUP BY province;</a:t>
            </a:r>
            <a:b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 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metrics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</a:t>
            </a:r>
            <a:b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    -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province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</a:t>
            </a:r>
            <a:b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       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usage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 LABEL</a:t>
            </a:r>
            <a:b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       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description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 </a:t>
            </a:r>
            <a:r>
              <a:rPr lang="zh-CN" altLang="en-US" sz="1050" dirty="0">
                <a:latin typeface="Monaco" pitchFamily="2" charset="0"/>
                <a:cs typeface="Modern Love" panose="020F0502020204030204" pitchFamily="34" charset="0"/>
              </a:rPr>
              <a:t>用户来源省份</a:t>
            </a:r>
            <a:br>
              <a:rPr lang="zh-CN" altLang="en-US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zh-CN" altLang="en-US" sz="1050" dirty="0">
                <a:latin typeface="Monaco" pitchFamily="2" charset="0"/>
                <a:cs typeface="Modern Love" panose="020F0502020204030204" pitchFamily="34" charset="0"/>
              </a:rPr>
              <a:t>    </a:t>
            </a:r>
            <a:r>
              <a:rPr lang="en-US" altLang="zh-CN" sz="1050" dirty="0">
                <a:latin typeface="Monaco" pitchFamily="2" charset="0"/>
                <a:cs typeface="Modern Love" panose="020F0502020204030204" pitchFamily="34" charset="0"/>
              </a:rPr>
              <a:t>-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count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</a:t>
            </a:r>
            <a:b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       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usage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 GAUGE</a:t>
            </a:r>
            <a:b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        </a:t>
            </a:r>
            <a:r>
              <a:rPr lang="en" altLang="zh-CN" sz="1050" dirty="0">
                <a:solidFill>
                  <a:srgbClr val="0033B3"/>
                </a:solidFill>
                <a:effectLst/>
                <a:latin typeface="Monaco" pitchFamily="2" charset="0"/>
                <a:cs typeface="Modern Love" panose="020F0502020204030204" pitchFamily="34" charset="0"/>
              </a:rPr>
              <a:t>description</a:t>
            </a:r>
            <a:r>
              <a:rPr lang="en" altLang="zh-CN" sz="1050" dirty="0">
                <a:latin typeface="Monaco" pitchFamily="2" charset="0"/>
                <a:cs typeface="Modern Love" panose="020F0502020204030204" pitchFamily="34" charset="0"/>
              </a:rPr>
              <a:t>: </a:t>
            </a:r>
            <a:r>
              <a:rPr lang="zh-CN" altLang="en-US" sz="1050" dirty="0">
                <a:latin typeface="Monaco" pitchFamily="2" charset="0"/>
                <a:cs typeface="Modern Love" panose="020F0502020204030204" pitchFamily="34" charset="0"/>
              </a:rPr>
              <a:t>对应省份的用户人数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8E5A45-A57F-C049-BBF3-AD0CC3B79990}"/>
              </a:ext>
            </a:extLst>
          </p:cNvPr>
          <p:cNvSpPr txBox="1"/>
          <p:nvPr/>
        </p:nvSpPr>
        <p:spPr>
          <a:xfrm>
            <a:off x="7206673" y="5228127"/>
            <a:ext cx="71166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 err="1">
                <a:latin typeface="Monaco" pitchFamily="2" charset="0"/>
                <a:cs typeface="Modern Love" panose="020F0502020204030204" pitchFamily="34" charset="0"/>
              </a:rPr>
              <a:t>myapp_user_count</a:t>
            </a:r>
            <a:r>
              <a:rPr lang="en" altLang="zh-CN" sz="1400" dirty="0">
                <a:latin typeface="Monaco" pitchFamily="2" charset="0"/>
                <a:cs typeface="Modern Love" panose="020F0502020204030204" pitchFamily="34" charset="0"/>
              </a:rPr>
              <a:t>{province="</a:t>
            </a:r>
            <a:r>
              <a:rPr lang="zh-CN" altLang="en-US" sz="1400" dirty="0">
                <a:latin typeface="Monaco" pitchFamily="2" charset="0"/>
                <a:cs typeface="Modern Love" panose="020F0502020204030204" pitchFamily="34" charset="0"/>
              </a:rPr>
              <a:t>北京市</a:t>
            </a:r>
            <a:r>
              <a:rPr lang="en-US" altLang="zh-CN" sz="1400" dirty="0">
                <a:latin typeface="Monaco" pitchFamily="2" charset="0"/>
                <a:cs typeface="Modern Love" panose="020F0502020204030204" pitchFamily="34" charset="0"/>
              </a:rPr>
              <a:t>"} 94949898</a:t>
            </a:r>
            <a:br>
              <a:rPr lang="en-US" altLang="zh-CN" sz="140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400" dirty="0" err="1">
                <a:latin typeface="Monaco" pitchFamily="2" charset="0"/>
                <a:cs typeface="Modern Love" panose="020F0502020204030204" pitchFamily="34" charset="0"/>
              </a:rPr>
              <a:t>myapp_user_count</a:t>
            </a:r>
            <a:r>
              <a:rPr lang="en" altLang="zh-CN" sz="1400" dirty="0">
                <a:latin typeface="Monaco" pitchFamily="2" charset="0"/>
                <a:cs typeface="Modern Love" panose="020F0502020204030204" pitchFamily="34" charset="0"/>
              </a:rPr>
              <a:t>{province="</a:t>
            </a:r>
            <a:r>
              <a:rPr lang="zh-CN" altLang="en-US" sz="1400" dirty="0">
                <a:latin typeface="Monaco" pitchFamily="2" charset="0"/>
                <a:cs typeface="Modern Love" panose="020F0502020204030204" pitchFamily="34" charset="0"/>
              </a:rPr>
              <a:t>上海市</a:t>
            </a:r>
            <a:r>
              <a:rPr lang="en-US" altLang="zh-CN" sz="1400" dirty="0">
                <a:latin typeface="Monaco" pitchFamily="2" charset="0"/>
                <a:cs typeface="Modern Love" panose="020F0502020204030204" pitchFamily="34" charset="0"/>
              </a:rPr>
              <a:t>"} 63232323</a:t>
            </a:r>
            <a:br>
              <a:rPr lang="en-US" altLang="zh-CN" sz="1400" dirty="0">
                <a:latin typeface="Monaco" pitchFamily="2" charset="0"/>
                <a:cs typeface="Modern Love" panose="020F0502020204030204" pitchFamily="34" charset="0"/>
              </a:rPr>
            </a:br>
            <a:r>
              <a:rPr lang="en" altLang="zh-CN" sz="1400" dirty="0" err="1">
                <a:latin typeface="Monaco" pitchFamily="2" charset="0"/>
                <a:cs typeface="Modern Love" panose="020F0502020204030204" pitchFamily="34" charset="0"/>
              </a:rPr>
              <a:t>myapp_user_count</a:t>
            </a:r>
            <a:r>
              <a:rPr lang="en" altLang="zh-CN" sz="1400" dirty="0">
                <a:latin typeface="Monaco" pitchFamily="2" charset="0"/>
                <a:cs typeface="Modern Love" panose="020F0502020204030204" pitchFamily="34" charset="0"/>
              </a:rPr>
              <a:t>{province="</a:t>
            </a:r>
            <a:r>
              <a:rPr lang="zh-CN" altLang="en-US" sz="1400" dirty="0">
                <a:latin typeface="Monaco" pitchFamily="2" charset="0"/>
                <a:cs typeface="Modern Love" panose="020F0502020204030204" pitchFamily="34" charset="0"/>
              </a:rPr>
              <a:t>河北省</a:t>
            </a:r>
            <a:r>
              <a:rPr lang="en-US" altLang="zh-CN" sz="1400" dirty="0">
                <a:latin typeface="Monaco" pitchFamily="2" charset="0"/>
                <a:cs typeface="Modern Love" panose="020F0502020204030204" pitchFamily="34" charset="0"/>
              </a:rPr>
              <a:t>"} 31313131</a:t>
            </a:r>
            <a:br>
              <a:rPr lang="en-US" altLang="zh-CN" sz="1400" dirty="0">
                <a:latin typeface="Monaco" pitchFamily="2" charset="0"/>
                <a:cs typeface="Modern Love" panose="020F0502020204030204" pitchFamily="34" charset="0"/>
              </a:rPr>
            </a:br>
            <a:endParaRPr lang="zh-CN" altLang="en-US" sz="1400" dirty="0">
              <a:latin typeface="Monaco" pitchFamily="2" charset="0"/>
              <a:cs typeface="Modern Love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037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EFB83D-28B1-304B-9A31-3DBCD88D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95" y="175490"/>
            <a:ext cx="8660867" cy="565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51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BBF93C4-6ABB-CA49-B0AE-BD0B2F7E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8" y="1751240"/>
            <a:ext cx="5835377" cy="39716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C05521-DF9A-C44B-BA4E-F7E11DC608B1}"/>
              </a:ext>
            </a:extLst>
          </p:cNvPr>
          <p:cNvSpPr txBox="1"/>
          <p:nvPr/>
        </p:nvSpPr>
        <p:spPr>
          <a:xfrm>
            <a:off x="707770" y="1326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Monaco" pitchFamily="2" charset="0"/>
              </a:rPr>
              <a:t>/</a:t>
            </a:r>
            <a:r>
              <a:rPr lang="en-US" altLang="zh-CN" dirty="0" err="1">
                <a:latin typeface="Monaco" pitchFamily="2" charset="0"/>
              </a:rPr>
              <a:t>etc</a:t>
            </a:r>
            <a:r>
              <a:rPr lang="en-US" altLang="zh-CN" dirty="0">
                <a:latin typeface="Monaco" pitchFamily="2" charset="0"/>
              </a:rPr>
              <a:t>/</a:t>
            </a:r>
            <a:r>
              <a:rPr lang="en-US" altLang="zh-CN" dirty="0" err="1">
                <a:latin typeface="Monaco" pitchFamily="2" charset="0"/>
              </a:rPr>
              <a:t>prometheus</a:t>
            </a:r>
            <a:r>
              <a:rPr lang="en-US" altLang="zh-CN" dirty="0">
                <a:latin typeface="Monaco" pitchFamily="2" charset="0"/>
              </a:rPr>
              <a:t>/</a:t>
            </a:r>
            <a:r>
              <a:rPr lang="en-US" altLang="zh-CN" dirty="0" err="1">
                <a:latin typeface="Monaco" pitchFamily="2" charset="0"/>
              </a:rPr>
              <a:t>prometheus.yml</a:t>
            </a:r>
            <a:endParaRPr lang="zh-CN" altLang="en-US" dirty="0">
              <a:latin typeface="Monaco" pitchFamily="2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06D9A2B-F761-504D-B85F-3A361133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101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身份关联 （打标签）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85DDC2-CADD-E349-889A-8E241A05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101" y="109689"/>
            <a:ext cx="7195606" cy="30389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1D7FB9-3235-BD41-9144-414E50853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770" y="3707401"/>
            <a:ext cx="4769939" cy="18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3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metheus监控Kubernetes系列1——监控框架· Service Mesh|服务网格中文社区">
            <a:extLst>
              <a:ext uri="{FF2B5EF4-FFF2-40B4-BE49-F238E27FC236}">
                <a16:creationId xmlns:a16="http://schemas.microsoft.com/office/drawing/2014/main" id="{45EED6AF-44FF-0747-84F4-F4FF8BA1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1" y="739348"/>
            <a:ext cx="8435734" cy="50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948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6A436D7-27E3-0B43-B374-A8AAE21B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85" y="-23792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dirty="0"/>
              <a:t>数据到哪里去：衍生指标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18F5A6-2BCB-1F41-A88C-6B6DC7AD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16" y="1087639"/>
            <a:ext cx="6627705" cy="48672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0615DA-A22D-AA4C-8FB7-78DE7F322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341" y="1233134"/>
            <a:ext cx="5242353" cy="43917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97685A3-D96D-E445-B50F-27A09D0B7C3D}"/>
              </a:ext>
            </a:extLst>
          </p:cNvPr>
          <p:cNvSpPr txBox="1"/>
          <p:nvPr/>
        </p:nvSpPr>
        <p:spPr>
          <a:xfrm>
            <a:off x="283465" y="723937"/>
            <a:ext cx="6251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定义衍生指标，预计算，加速查询，消除重复计算，减少分析心智负担</a:t>
            </a:r>
          </a:p>
        </p:txBody>
      </p:sp>
    </p:spTree>
    <p:extLst>
      <p:ext uri="{BB962C8B-B14F-4D97-AF65-F5344CB8AC3E}">
        <p14:creationId xmlns:p14="http://schemas.microsoft.com/office/powerpoint/2010/main" val="3175612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83949D-3D9E-7740-A3DA-196919C0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0"/>
            <a:ext cx="7308012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421D809-E6CF-8043-BBA9-C4873200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724" y="-5124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000" b="1" dirty="0">
                <a:solidFill>
                  <a:srgbClr val="FF0000"/>
                </a:solidFill>
              </a:rPr>
              <a:t>告警规则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071158-DFA2-F74F-B5EF-5EC0E9E0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347" y="1468265"/>
            <a:ext cx="5289048" cy="53897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1E5C71-A8FE-B447-8406-CB2E94DDC162}"/>
              </a:ext>
            </a:extLst>
          </p:cNvPr>
          <p:cNvSpPr txBox="1"/>
          <p:nvPr/>
        </p:nvSpPr>
        <p:spPr>
          <a:xfrm>
            <a:off x="7896498" y="978879"/>
            <a:ext cx="6251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让机器来看指标，而不是人</a:t>
            </a:r>
          </a:p>
        </p:txBody>
      </p:sp>
    </p:spTree>
    <p:extLst>
      <p:ext uri="{BB962C8B-B14F-4D97-AF65-F5344CB8AC3E}">
        <p14:creationId xmlns:p14="http://schemas.microsoft.com/office/powerpoint/2010/main" val="444609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ADE92-7D6F-8548-9758-F106C2C0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数据到哪里去：数据分析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823E31-9ADC-104F-A957-7DA9AC50A8BC}"/>
              </a:ext>
            </a:extLst>
          </p:cNvPr>
          <p:cNvSpPr txBox="1"/>
          <p:nvPr/>
        </p:nvSpPr>
        <p:spPr>
          <a:xfrm>
            <a:off x="1140388" y="2657340"/>
            <a:ext cx="2736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评估资源利用率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3CBA0E-83F3-244E-BCE2-AEE271CE2221}"/>
              </a:ext>
            </a:extLst>
          </p:cNvPr>
          <p:cNvSpPr txBox="1"/>
          <p:nvPr/>
        </p:nvSpPr>
        <p:spPr>
          <a:xfrm>
            <a:off x="1140388" y="1996746"/>
            <a:ext cx="2736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调整报警阈值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A50164-9570-DE4A-A02D-C6F598975A70}"/>
              </a:ext>
            </a:extLst>
          </p:cNvPr>
          <p:cNvSpPr txBox="1"/>
          <p:nvPr/>
        </p:nvSpPr>
        <p:spPr>
          <a:xfrm>
            <a:off x="1140388" y="3317934"/>
            <a:ext cx="2736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系统饱和度水位评估</a:t>
            </a:r>
          </a:p>
        </p:txBody>
      </p:sp>
    </p:spTree>
    <p:extLst>
      <p:ext uri="{BB962C8B-B14F-4D97-AF65-F5344CB8AC3E}">
        <p14:creationId xmlns:p14="http://schemas.microsoft.com/office/powerpoint/2010/main" val="339591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912B2E-63B0-254B-89F0-5FD36A81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3563052"/>
            <a:ext cx="12192000" cy="258482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D87D7F6-9D47-B545-9176-75E9CEF1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6" y="278257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典型案例：数据库水位评估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DD4D08-6185-354F-82C5-3451099C9DA3}"/>
              </a:ext>
            </a:extLst>
          </p:cNvPr>
          <p:cNvSpPr txBox="1"/>
          <p:nvPr/>
        </p:nvSpPr>
        <p:spPr>
          <a:xfrm>
            <a:off x="510976" y="1966035"/>
            <a:ext cx="7362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Monaco" pitchFamily="2" charset="0"/>
              </a:rPr>
              <a:t>ins:pressure1                                      </a:t>
            </a:r>
            <a:r>
              <a:rPr lang="zh-CN" altLang="en-US" sz="1200" dirty="0">
                <a:latin typeface="Monaco" pitchFamily="2" charset="0"/>
              </a:rPr>
              <a:t>评估实例瞬时负载水平</a:t>
            </a:r>
          </a:p>
          <a:p>
            <a:endParaRPr lang="en-US" altLang="zh-CN" sz="1200" dirty="0">
              <a:latin typeface="Monaco" pitchFamily="2" charset="0"/>
            </a:endParaRPr>
          </a:p>
          <a:p>
            <a:r>
              <a:rPr lang="en-US" altLang="zh-CN" sz="1200" dirty="0" err="1">
                <a:latin typeface="Monaco" pitchFamily="2" charset="0"/>
              </a:rPr>
              <a:t>quantile_over_time</a:t>
            </a:r>
            <a:r>
              <a:rPr lang="en-US" altLang="zh-CN" sz="1200" dirty="0">
                <a:latin typeface="Monaco" pitchFamily="2" charset="0"/>
              </a:rPr>
              <a:t>(0.99, cls:pressure15[7d])    </a:t>
            </a:r>
            <a:r>
              <a:rPr lang="zh-CN" altLang="en-US" sz="1200" dirty="0">
                <a:latin typeface="Monaco" pitchFamily="2" charset="0"/>
              </a:rPr>
              <a:t> </a:t>
            </a:r>
            <a:r>
              <a:rPr lang="en-US" altLang="zh-CN" sz="1200" dirty="0">
                <a:latin typeface="Monaco" pitchFamily="2" charset="0"/>
              </a:rPr>
              <a:t>  </a:t>
            </a:r>
            <a:r>
              <a:rPr lang="zh-CN" altLang="en-US" sz="1200" dirty="0">
                <a:latin typeface="Monaco" pitchFamily="2" charset="0"/>
              </a:rPr>
              <a:t>评估集群长期负载水位</a:t>
            </a:r>
            <a:endParaRPr lang="en-US" altLang="zh-CN" sz="1200" dirty="0">
              <a:latin typeface="Monaco" pitchFamily="2" charset="0"/>
            </a:endParaRPr>
          </a:p>
          <a:p>
            <a:endParaRPr lang="en-US" altLang="zh-CN" sz="1200" dirty="0">
              <a:latin typeface="Monaco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6E159F-E0CA-E848-973D-02655A74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740" y="1055971"/>
            <a:ext cx="4701540" cy="25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02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251ED2-1119-5D49-AAD4-6B1AE943F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381"/>
            <a:ext cx="12192000" cy="38972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A73070-ABC9-904D-AAE1-C43281ACE7AF}"/>
              </a:ext>
            </a:extLst>
          </p:cNvPr>
          <p:cNvSpPr txBox="1"/>
          <p:nvPr/>
        </p:nvSpPr>
        <p:spPr>
          <a:xfrm>
            <a:off x="492633" y="391406"/>
            <a:ext cx="609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数据库实例水位指标是如何计算的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5156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130D4B2-2C1E-D841-8814-05A3FB323DBF}"/>
              </a:ext>
            </a:extLst>
          </p:cNvPr>
          <p:cNvSpPr txBox="1"/>
          <p:nvPr/>
        </p:nvSpPr>
        <p:spPr>
          <a:xfrm>
            <a:off x="6096000" y="2899989"/>
            <a:ext cx="6097088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altLang="zh-CN" sz="1100" dirty="0">
                <a:latin typeface="Monaco" pitchFamily="2" charset="0"/>
              </a:rPr>
            </a:b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-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100" dirty="0">
                <a:latin typeface="Monaco" pitchFamily="2" charset="0"/>
              </a:rPr>
              <a:t>: node:ins:cpu_usage_5m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100" dirty="0">
                <a:latin typeface="Monaco" pitchFamily="2" charset="0"/>
              </a:rPr>
              <a:t>: </a:t>
            </a:r>
            <a:r>
              <a:rPr lang="en" altLang="zh-CN" sz="1100" dirty="0" err="1">
                <a:latin typeface="Monaco" pitchFamily="2" charset="0"/>
              </a:rPr>
              <a:t>avg_over_time</a:t>
            </a:r>
            <a:r>
              <a:rPr lang="en" altLang="zh-CN" sz="1100" dirty="0">
                <a:latin typeface="Monaco" pitchFamily="2" charset="0"/>
              </a:rPr>
              <a:t>(node:ins:cpu_usage[5m])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-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100" dirty="0">
                <a:latin typeface="Monaco" pitchFamily="2" charset="0"/>
              </a:rPr>
              <a:t>: node:ins:cpu_usage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100" dirty="0">
                <a:latin typeface="Monaco" pitchFamily="2" charset="0"/>
              </a:rPr>
              <a:t>: avg without (</a:t>
            </a:r>
            <a:r>
              <a:rPr lang="en" altLang="zh-CN" sz="1100" dirty="0" err="1">
                <a:latin typeface="Monaco" pitchFamily="2" charset="0"/>
              </a:rPr>
              <a:t>cpu</a:t>
            </a:r>
            <a:r>
              <a:rPr lang="en" altLang="zh-CN" sz="1100" dirty="0">
                <a:latin typeface="Monaco" pitchFamily="2" charset="0"/>
              </a:rPr>
              <a:t>) (</a:t>
            </a:r>
            <a:r>
              <a:rPr lang="en" altLang="zh-CN" sz="1100" dirty="0" err="1">
                <a:latin typeface="Monaco" pitchFamily="2" charset="0"/>
              </a:rPr>
              <a:t>node:cpu:usage</a:t>
            </a:r>
            <a:r>
              <a:rPr lang="en" altLang="zh-CN" sz="1100" dirty="0">
                <a:latin typeface="Monaco" pitchFamily="2" charset="0"/>
              </a:rPr>
              <a:t>)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-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100" dirty="0">
                <a:latin typeface="Monaco" pitchFamily="2" charset="0"/>
              </a:rPr>
              <a:t>: </a:t>
            </a:r>
            <a:r>
              <a:rPr lang="en" altLang="zh-CN" sz="1100" dirty="0" err="1">
                <a:latin typeface="Monaco" pitchFamily="2" charset="0"/>
              </a:rPr>
              <a:t>node:cpu:usage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100" dirty="0">
                <a:latin typeface="Monaco" pitchFamily="2" charset="0"/>
              </a:rPr>
              <a:t>: 1 - node:cpu:idle_time_irate1m / node:cpu:total_time_irate1m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-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100" dirty="0">
                <a:latin typeface="Monaco" pitchFamily="2" charset="0"/>
              </a:rPr>
              <a:t>: node:cpu:idle_time_irate1m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100" dirty="0">
                <a:latin typeface="Monaco" pitchFamily="2" charset="0"/>
              </a:rPr>
              <a:t>: sum without (mode) (node:cpu:time_irate1m{mode="idle"})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-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100" dirty="0">
                <a:latin typeface="Monaco" pitchFamily="2" charset="0"/>
              </a:rPr>
              <a:t>: node:cpu:total_time_irate1m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100" dirty="0">
                <a:latin typeface="Monaco" pitchFamily="2" charset="0"/>
              </a:rPr>
              <a:t>: sum without (mode) (node:cpu:time_irate1m)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-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100" dirty="0">
                <a:latin typeface="Monaco" pitchFamily="2" charset="0"/>
              </a:rPr>
              <a:t>: node:cpu:time_irate1m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100" dirty="0">
                <a:latin typeface="Monaco" pitchFamily="2" charset="0"/>
              </a:rPr>
              <a:t>: irate(</a:t>
            </a:r>
            <a:r>
              <a:rPr lang="en" altLang="zh-CN" sz="1100" dirty="0" err="1">
                <a:latin typeface="Monaco" pitchFamily="2" charset="0"/>
              </a:rPr>
              <a:t>node_cpu_seconds_total</a:t>
            </a:r>
            <a:r>
              <a:rPr lang="en" altLang="zh-CN" sz="1100" dirty="0">
                <a:latin typeface="Monaco" pitchFamily="2" charset="0"/>
              </a:rPr>
              <a:t>[1m])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-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100" dirty="0">
                <a:latin typeface="Monaco" pitchFamily="2" charset="0"/>
              </a:rPr>
              <a:t>: </a:t>
            </a:r>
            <a:r>
              <a:rPr lang="en" altLang="zh-CN" sz="1100" dirty="0" err="1">
                <a:latin typeface="Monaco" pitchFamily="2" charset="0"/>
              </a:rPr>
              <a:t>node:ins:cpu_count</a:t>
            </a:r>
            <a:br>
              <a:rPr lang="en" altLang="zh-CN" sz="1100" dirty="0">
                <a:latin typeface="Monaco" pitchFamily="2" charset="0"/>
              </a:rPr>
            </a:br>
            <a:r>
              <a:rPr lang="en" altLang="zh-CN" sz="1100" dirty="0">
                <a:latin typeface="Monaco" pitchFamily="2" charset="0"/>
              </a:rPr>
              <a:t>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100" dirty="0">
                <a:latin typeface="Monaco" pitchFamily="2" charset="0"/>
              </a:rPr>
              <a:t>: count without (</a:t>
            </a:r>
            <a:r>
              <a:rPr lang="en" altLang="zh-CN" sz="1100" dirty="0" err="1">
                <a:latin typeface="Monaco" pitchFamily="2" charset="0"/>
              </a:rPr>
              <a:t>cpu</a:t>
            </a:r>
            <a:r>
              <a:rPr lang="en" altLang="zh-CN" sz="1100" dirty="0">
                <a:latin typeface="Monaco" pitchFamily="2" charset="0"/>
              </a:rPr>
              <a:t>) (</a:t>
            </a:r>
            <a:r>
              <a:rPr lang="en" altLang="zh-CN" sz="1100" dirty="0" err="1">
                <a:latin typeface="Monaco" pitchFamily="2" charset="0"/>
              </a:rPr>
              <a:t>node:cpu:usage</a:t>
            </a:r>
            <a:r>
              <a:rPr lang="en" altLang="zh-CN" sz="1100" dirty="0">
                <a:latin typeface="Monaco" pitchFamily="2" charset="0"/>
              </a:rPr>
              <a:t>)</a:t>
            </a:r>
            <a:br>
              <a:rPr lang="en" altLang="zh-CN" sz="1100" dirty="0">
                <a:latin typeface="Monaco" pitchFamily="2" charset="0"/>
              </a:rPr>
            </a:br>
            <a:endParaRPr lang="zh-CN" altLang="en-US" sz="1100" dirty="0">
              <a:latin typeface="Monaco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BF78DC-8624-0F4D-A3D2-E4CB48DDCBE2}"/>
              </a:ext>
            </a:extLst>
          </p:cNvPr>
          <p:cNvSpPr txBox="1"/>
          <p:nvPr/>
        </p:nvSpPr>
        <p:spPr>
          <a:xfrm>
            <a:off x="174716" y="776483"/>
            <a:ext cx="108242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-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000" dirty="0">
                <a:latin typeface="Monaco" pitchFamily="2" charset="0"/>
              </a:rPr>
              <a:t>: pg:ins:saturation5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000" dirty="0">
                <a:latin typeface="Monaco" pitchFamily="2" charset="0"/>
              </a:rPr>
              <a:t>: max without (instance) (pg:ins:load5 &gt; ignoring(instance) pgbouncer:ins:load5 or pgbouncer:ins:load5)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-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000" dirty="0">
                <a:latin typeface="Monaco" pitchFamily="2" charset="0"/>
              </a:rPr>
              <a:t>: pg:ins:load5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000" dirty="0">
                <a:latin typeface="Monaco" pitchFamily="2" charset="0"/>
              </a:rPr>
              <a:t>: pg:ins:active_time_rate5m / on(ins) </a:t>
            </a:r>
            <a:r>
              <a:rPr lang="en" altLang="zh-CN" sz="1000" dirty="0" err="1">
                <a:latin typeface="Monaco" pitchFamily="2" charset="0"/>
              </a:rPr>
              <a:t>group_left</a:t>
            </a:r>
            <a:r>
              <a:rPr lang="en" altLang="zh-CN" sz="1000" dirty="0">
                <a:latin typeface="Monaco" pitchFamily="2" charset="0"/>
              </a:rPr>
              <a:t> </a:t>
            </a:r>
            <a:r>
              <a:rPr lang="en" altLang="zh-CN" sz="1000" dirty="0" err="1">
                <a:latin typeface="Monaco" pitchFamily="2" charset="0"/>
              </a:rPr>
              <a:t>node:ins:cpu_count</a:t>
            </a:r>
            <a:r>
              <a:rPr lang="en" altLang="zh-CN" sz="1000" dirty="0">
                <a:latin typeface="Monaco" pitchFamily="2" charset="0"/>
              </a:rPr>
              <a:t> or (0 * </a:t>
            </a:r>
            <a:r>
              <a:rPr lang="en" altLang="zh-CN" sz="1000" dirty="0" err="1">
                <a:latin typeface="Monaco" pitchFamily="2" charset="0"/>
              </a:rPr>
              <a:t>pg_up</a:t>
            </a:r>
            <a:r>
              <a:rPr lang="en" altLang="zh-CN" sz="1000" dirty="0">
                <a:latin typeface="Monaco" pitchFamily="2" charset="0"/>
              </a:rPr>
              <a:t> - 1)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-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000" dirty="0">
                <a:latin typeface="Monaco" pitchFamily="2" charset="0"/>
              </a:rPr>
              <a:t>: pg:db:active_time_rate5m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000" dirty="0">
                <a:latin typeface="Monaco" pitchFamily="2" charset="0"/>
              </a:rPr>
              <a:t>: rate(</a:t>
            </a:r>
            <a:r>
              <a:rPr lang="en" altLang="zh-CN" sz="1000" dirty="0" err="1">
                <a:latin typeface="Monaco" pitchFamily="2" charset="0"/>
              </a:rPr>
              <a:t>pg_db_active_time</a:t>
            </a:r>
            <a:r>
              <a:rPr lang="en" altLang="zh-CN" sz="1000" dirty="0">
                <a:latin typeface="Monaco" pitchFamily="2" charset="0"/>
              </a:rPr>
              <a:t>[5m]) / 1000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-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000" dirty="0">
                <a:latin typeface="Monaco" pitchFamily="2" charset="0"/>
              </a:rPr>
              <a:t>: pg:ins:active_time_rate5m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000" dirty="0">
                <a:latin typeface="Monaco" pitchFamily="2" charset="0"/>
              </a:rPr>
              <a:t>: sum without(</a:t>
            </a:r>
            <a:r>
              <a:rPr lang="en" altLang="zh-CN" sz="1000" dirty="0" err="1">
                <a:latin typeface="Monaco" pitchFamily="2" charset="0"/>
              </a:rPr>
              <a:t>datname</a:t>
            </a:r>
            <a:r>
              <a:rPr lang="en" altLang="zh-CN" sz="1000" dirty="0">
                <a:latin typeface="Monaco" pitchFamily="2" charset="0"/>
              </a:rPr>
              <a:t>) (pg:db:active_time_rate5m)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-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000" dirty="0">
                <a:latin typeface="Monaco" pitchFamily="2" charset="0"/>
              </a:rPr>
              <a:t>: pgbouncer:ins:load5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000" dirty="0">
                <a:latin typeface="Monaco" pitchFamily="2" charset="0"/>
              </a:rPr>
              <a:t>: pgbouncer:ins:query_time_rate5m / on(ins) </a:t>
            </a:r>
            <a:r>
              <a:rPr lang="en" altLang="zh-CN" sz="1000" dirty="0" err="1">
                <a:latin typeface="Monaco" pitchFamily="2" charset="0"/>
              </a:rPr>
              <a:t>group_left</a:t>
            </a:r>
            <a:r>
              <a:rPr lang="en" altLang="zh-CN" sz="1000" dirty="0">
                <a:latin typeface="Monaco" pitchFamily="2" charset="0"/>
              </a:rPr>
              <a:t> </a:t>
            </a:r>
            <a:r>
              <a:rPr lang="en" altLang="zh-CN" sz="1000" dirty="0" err="1">
                <a:latin typeface="Monaco" pitchFamily="2" charset="0"/>
              </a:rPr>
              <a:t>node:ins:cpu_count</a:t>
            </a:r>
            <a:r>
              <a:rPr lang="en" altLang="zh-CN" sz="1000" dirty="0">
                <a:latin typeface="Monaco" pitchFamily="2" charset="0"/>
              </a:rPr>
              <a:t> or (0 * </a:t>
            </a:r>
            <a:r>
              <a:rPr lang="en" altLang="zh-CN" sz="1000" dirty="0" err="1">
                <a:latin typeface="Monaco" pitchFamily="2" charset="0"/>
              </a:rPr>
              <a:t>pgbouncer_up</a:t>
            </a:r>
            <a:r>
              <a:rPr lang="en" altLang="zh-CN" sz="1000" dirty="0">
                <a:latin typeface="Monaco" pitchFamily="2" charset="0"/>
              </a:rPr>
              <a:t> - 1)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-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000" dirty="0">
                <a:latin typeface="Monaco" pitchFamily="2" charset="0"/>
              </a:rPr>
              <a:t>: pgbouncer:db:query_rate1m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000" dirty="0">
                <a:latin typeface="Monaco" pitchFamily="2" charset="0"/>
              </a:rPr>
              <a:t>: rate(</a:t>
            </a:r>
            <a:r>
              <a:rPr lang="en" altLang="zh-CN" sz="1000" dirty="0" err="1">
                <a:latin typeface="Monaco" pitchFamily="2" charset="0"/>
              </a:rPr>
              <a:t>pgbouncer_stat_total_query_count</a:t>
            </a:r>
            <a:r>
              <a:rPr lang="en" altLang="zh-CN" sz="1000" dirty="0">
                <a:latin typeface="Monaco" pitchFamily="2" charset="0"/>
              </a:rPr>
              <a:t>{</a:t>
            </a:r>
            <a:r>
              <a:rPr lang="en" altLang="zh-CN" sz="1000" dirty="0" err="1">
                <a:latin typeface="Monaco" pitchFamily="2" charset="0"/>
              </a:rPr>
              <a:t>datname</a:t>
            </a:r>
            <a:r>
              <a:rPr lang="en" altLang="zh-CN" sz="1000" dirty="0">
                <a:latin typeface="Monaco" pitchFamily="2" charset="0"/>
              </a:rPr>
              <a:t>!="</a:t>
            </a:r>
            <a:r>
              <a:rPr lang="en" altLang="zh-CN" sz="1000" dirty="0" err="1">
                <a:latin typeface="Monaco" pitchFamily="2" charset="0"/>
              </a:rPr>
              <a:t>pgbouncer</a:t>
            </a:r>
            <a:r>
              <a:rPr lang="en" altLang="zh-CN" sz="1000" dirty="0">
                <a:latin typeface="Monaco" pitchFamily="2" charset="0"/>
              </a:rPr>
              <a:t>"}[1m])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-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000" dirty="0">
                <a:latin typeface="Monaco" pitchFamily="2" charset="0"/>
              </a:rPr>
              <a:t>: pgbouncer:ins:query_rate1m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000" dirty="0">
                <a:latin typeface="Monaco" pitchFamily="2" charset="0"/>
              </a:rPr>
              <a:t>: sum without(</a:t>
            </a:r>
            <a:r>
              <a:rPr lang="en" altLang="zh-CN" sz="1000" dirty="0" err="1">
                <a:latin typeface="Monaco" pitchFamily="2" charset="0"/>
              </a:rPr>
              <a:t>datname</a:t>
            </a:r>
            <a:r>
              <a:rPr lang="en" altLang="zh-CN" sz="1000" dirty="0">
                <a:latin typeface="Monaco" pitchFamily="2" charset="0"/>
              </a:rPr>
              <a:t>) (pgbouncer:db:query_rate1m)</a:t>
            </a:r>
            <a:br>
              <a:rPr lang="en" altLang="zh-CN" sz="1000" dirty="0">
                <a:latin typeface="Monaco" pitchFamily="2" charset="0"/>
              </a:rPr>
            </a:br>
            <a:endParaRPr lang="zh-CN" altLang="en-US" sz="1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9AFB5F-2841-2E4F-B42C-EB249B51ABFD}"/>
              </a:ext>
            </a:extLst>
          </p:cNvPr>
          <p:cNvSpPr txBox="1"/>
          <p:nvPr/>
        </p:nvSpPr>
        <p:spPr>
          <a:xfrm>
            <a:off x="174716" y="155759"/>
            <a:ext cx="101775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Monaco" pitchFamily="2" charset="0"/>
              </a:rPr>
              <a:t>-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record</a:t>
            </a:r>
            <a:r>
              <a:rPr lang="en" altLang="zh-CN" sz="1000" dirty="0">
                <a:latin typeface="Monaco" pitchFamily="2" charset="0"/>
              </a:rPr>
              <a:t>: ins:pressure5</a:t>
            </a:r>
            <a:br>
              <a:rPr lang="en" altLang="zh-CN" sz="1000" dirty="0">
                <a:latin typeface="Monaco" pitchFamily="2" charset="0"/>
              </a:rPr>
            </a:br>
            <a:r>
              <a:rPr lang="en" altLang="zh-CN" sz="1000" dirty="0">
                <a:latin typeface="Monaco" pitchFamily="2" charset="0"/>
              </a:rPr>
              <a:t>  </a:t>
            </a:r>
            <a:r>
              <a:rPr lang="en" altLang="zh-CN" sz="1000" dirty="0">
                <a:solidFill>
                  <a:srgbClr val="0033B3"/>
                </a:solidFill>
                <a:effectLst/>
                <a:latin typeface="Monaco" pitchFamily="2" charset="0"/>
              </a:rPr>
              <a:t>expr</a:t>
            </a:r>
            <a:r>
              <a:rPr lang="en" altLang="zh-CN" sz="1000" dirty="0">
                <a:latin typeface="Monaco" pitchFamily="2" charset="0"/>
              </a:rPr>
              <a:t>: </a:t>
            </a:r>
            <a:r>
              <a:rPr lang="en" altLang="zh-CN" sz="1000" dirty="0" err="1">
                <a:latin typeface="Monaco" pitchFamily="2" charset="0"/>
              </a:rPr>
              <a:t>clamp_min</a:t>
            </a:r>
            <a:r>
              <a:rPr lang="en" altLang="zh-CN" sz="1000" dirty="0">
                <a:latin typeface="Monaco" pitchFamily="2" charset="0"/>
              </a:rPr>
              <a:t>(max without (instance) (node:ins:cpu_usage_5m &gt; ignoring(instance) pg:ins:saturation5 or pg:ins:saturation5), 0)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34419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ADE92-7D6F-8548-9758-F106C2C0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数据到哪里去：可视化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24267A-432E-F942-A9D1-052680050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45" y="1499616"/>
            <a:ext cx="7225289" cy="4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67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E41190D-113B-144D-8137-74C858213954}"/>
              </a:ext>
            </a:extLst>
          </p:cNvPr>
          <p:cNvSpPr txBox="1"/>
          <p:nvPr/>
        </p:nvSpPr>
        <p:spPr>
          <a:xfrm>
            <a:off x="568888" y="689154"/>
            <a:ext cx="9795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Prometheus</a:t>
            </a:r>
            <a:r>
              <a:rPr lang="zh-CN" altLang="en-US" sz="2000" dirty="0"/>
              <a:t>的时序数据，可以采用丰富的可视化形式，而不仅仅局限于折线图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96E19-9C8F-9545-9E51-8C15C7875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" y="1376151"/>
            <a:ext cx="5251269" cy="24881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BDE2B7-7C13-3940-BC0F-50DAD30E7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" y="3978148"/>
            <a:ext cx="6025896" cy="20086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99FD5D-A0A8-3B44-BB9D-932509E19894}"/>
              </a:ext>
            </a:extLst>
          </p:cNvPr>
          <p:cNvSpPr txBox="1"/>
          <p:nvPr/>
        </p:nvSpPr>
        <p:spPr>
          <a:xfrm>
            <a:off x="7316343" y="2099506"/>
            <a:ext cx="6096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例：使用条块</a:t>
            </a:r>
            <a:r>
              <a:rPr lang="zh-CN" altLang="en-US" dirty="0"/>
              <a:t>或时间轴泳道</a:t>
            </a:r>
            <a:endParaRPr lang="en-US" altLang="zh-CN" dirty="0"/>
          </a:p>
          <a:p>
            <a:r>
              <a:rPr lang="zh-CN" altLang="en-US" sz="1800" dirty="0"/>
              <a:t>       表示离散告警事件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474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4722EF-B18D-2E4A-AB88-016827E0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320"/>
            <a:ext cx="12192000" cy="38626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38A64D-B757-7743-998B-519C0F3C5898}"/>
              </a:ext>
            </a:extLst>
          </p:cNvPr>
          <p:cNvSpPr txBox="1"/>
          <p:nvPr/>
        </p:nvSpPr>
        <p:spPr>
          <a:xfrm>
            <a:off x="184840" y="1050342"/>
            <a:ext cx="9795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或使用多个时序指标，重新还原原始关系型表格数据</a:t>
            </a:r>
          </a:p>
        </p:txBody>
      </p:sp>
    </p:spTree>
    <p:extLst>
      <p:ext uri="{BB962C8B-B14F-4D97-AF65-F5344CB8AC3E}">
        <p14:creationId xmlns:p14="http://schemas.microsoft.com/office/powerpoint/2010/main" val="2829796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FE51D9-29C2-184C-A54D-B9A6F445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7" y="133473"/>
            <a:ext cx="9111956" cy="5816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3D7530-3B8E-2D47-B01B-299924973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189" y="2253343"/>
            <a:ext cx="2095577" cy="2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1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09800" cy="1325563"/>
          </a:xfrm>
        </p:spPr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5F5727-B065-0740-9676-BC8EA23A9673}"/>
              </a:ext>
            </a:extLst>
          </p:cNvPr>
          <p:cNvSpPr txBox="1"/>
          <p:nvPr/>
        </p:nvSpPr>
        <p:spPr>
          <a:xfrm>
            <a:off x="1328167" y="2074057"/>
            <a:ext cx="4441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时序数据：经典关系模型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076E9E-CEC6-FB47-B184-65ED297EB369}"/>
              </a:ext>
            </a:extLst>
          </p:cNvPr>
          <p:cNvSpPr txBox="1"/>
          <p:nvPr/>
        </p:nvSpPr>
        <p:spPr>
          <a:xfrm>
            <a:off x="1328167" y="2634042"/>
            <a:ext cx="5464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监控场景： 存储与查询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72D1CE-4AFD-6F48-8AFF-A3EF5B46CF23}"/>
              </a:ext>
            </a:extLst>
          </p:cNvPr>
          <p:cNvSpPr txBox="1"/>
          <p:nvPr/>
        </p:nvSpPr>
        <p:spPr>
          <a:xfrm>
            <a:off x="1328167" y="3218864"/>
            <a:ext cx="6161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Prometheus</a:t>
            </a:r>
            <a:r>
              <a:rPr lang="zh-CN" altLang="en-US" sz="2400" dirty="0"/>
              <a:t>：数据模型与查询语言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1EABB7-C6B3-E44C-BC56-84404FFE8C72}"/>
              </a:ext>
            </a:extLst>
          </p:cNvPr>
          <p:cNvSpPr txBox="1"/>
          <p:nvPr/>
        </p:nvSpPr>
        <p:spPr>
          <a:xfrm>
            <a:off x="1328167" y="3789493"/>
            <a:ext cx="6161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数据流动：从哪里来，到哪里去</a:t>
            </a:r>
          </a:p>
        </p:txBody>
      </p:sp>
    </p:spTree>
    <p:extLst>
      <p:ext uri="{BB962C8B-B14F-4D97-AF65-F5344CB8AC3E}">
        <p14:creationId xmlns:p14="http://schemas.microsoft.com/office/powerpoint/2010/main" val="31262655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EA5A0-031E-D342-A1FD-FA72F4A6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开箱即用？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ABC09F-48C9-7C4B-8735-FFDE6F2B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68" y="147946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sz="1400" dirty="0"/>
              <a:t>开源免费，开箱即用的 </a:t>
            </a:r>
            <a:r>
              <a:rPr kumimoji="1" lang="en-US" altLang="zh-CN" sz="1400" strike="sngStrike" dirty="0">
                <a:solidFill>
                  <a:schemeClr val="bg1">
                    <a:lumMod val="65000"/>
                  </a:schemeClr>
                </a:solidFill>
              </a:rPr>
              <a:t>PG</a:t>
            </a:r>
            <a:r>
              <a:rPr kumimoji="1" lang="zh-CN" altLang="en-US" sz="1400" strike="sngStrike" dirty="0">
                <a:solidFill>
                  <a:schemeClr val="bg1">
                    <a:lumMod val="65000"/>
                  </a:schemeClr>
                </a:solidFill>
              </a:rPr>
              <a:t>数据库发行版  </a:t>
            </a:r>
            <a:r>
              <a:rPr kumimoji="1" lang="zh-CN" altLang="en-US" sz="1400" dirty="0"/>
              <a:t>应用运行时</a:t>
            </a:r>
            <a:endParaRPr kumimoji="1" lang="en-US" altLang="zh-CN" sz="1400" dirty="0"/>
          </a:p>
          <a:p>
            <a:r>
              <a:rPr kumimoji="1" lang="zh-CN" altLang="en-US" sz="1400" dirty="0"/>
              <a:t>一套完整的监控基础设施：</a:t>
            </a:r>
            <a:r>
              <a:rPr kumimoji="1" lang="en-US" altLang="zh-CN" sz="1400" dirty="0"/>
              <a:t>Grafana Prometheus, </a:t>
            </a:r>
            <a:r>
              <a:rPr kumimoji="1" lang="en-US" altLang="zh-CN" sz="1400" dirty="0" err="1"/>
              <a:t>etc</a:t>
            </a:r>
            <a:r>
              <a:rPr kumimoji="1" lang="en-US" altLang="zh-CN" sz="1400" dirty="0"/>
              <a:t>…</a:t>
            </a:r>
          </a:p>
          <a:p>
            <a:r>
              <a:rPr kumimoji="1" lang="zh-CN" altLang="en-US" sz="1400" dirty="0"/>
              <a:t>一个完整的监控解决方案样例。</a:t>
            </a:r>
            <a:endParaRPr kumimoji="1" lang="en-US" altLang="zh-CN" sz="1400" dirty="0"/>
          </a:p>
          <a:p>
            <a:r>
              <a:rPr kumimoji="1" lang="zh-CN" altLang="en-US" sz="1400" dirty="0"/>
              <a:t>简单易用，无需任何“云”知识，</a:t>
            </a:r>
            <a:r>
              <a:rPr kumimoji="1" lang="en-US" altLang="zh-CN" sz="1400" dirty="0"/>
              <a:t>No Container, No k8s.</a:t>
            </a:r>
          </a:p>
          <a:p>
            <a:r>
              <a:rPr kumimoji="1" lang="zh-CN" altLang="en-US" sz="1400" dirty="0"/>
              <a:t>一键拉起本地虚拟机沙箱环境，一键部署生产环境。</a:t>
            </a:r>
            <a:endParaRPr kumimoji="1" lang="en-US" altLang="zh-CN" sz="1400" dirty="0"/>
          </a:p>
          <a:p>
            <a:r>
              <a:rPr kumimoji="1" lang="zh-CN" altLang="en-US" sz="1400" dirty="0"/>
              <a:t>完整的高可用</a:t>
            </a:r>
            <a:r>
              <a:rPr kumimoji="1" lang="en-US" altLang="zh-CN" sz="1400" dirty="0"/>
              <a:t>Postgres/</a:t>
            </a:r>
            <a:r>
              <a:rPr kumimoji="1" lang="en-US" altLang="zh-CN" sz="1400" dirty="0" err="1"/>
              <a:t>TimescaleDB</a:t>
            </a:r>
            <a:r>
              <a:rPr kumimoji="1" lang="zh-CN" altLang="en-US" sz="1400" dirty="0"/>
              <a:t>支持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88FD92-B159-024C-86F0-539780EB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63" y="3465583"/>
            <a:ext cx="2634933" cy="22884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14AE7A-6E21-DB43-B973-BFEA75A96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618" y="1209109"/>
            <a:ext cx="6884382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0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391E0A-C5AF-4A4F-B155-48724716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8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0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CB6B4A-F6BD-7140-8677-E57D4438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1051560"/>
            <a:ext cx="84455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33D763-DCA1-8D46-B290-CDE3E9E3E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560"/>
            <a:ext cx="3886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313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时序数据</a:t>
            </a:r>
            <a:endParaRPr kumimoji="1" lang="zh-CN" altLang="en-US" dirty="0"/>
          </a:p>
        </p:txBody>
      </p:sp>
      <p:pic>
        <p:nvPicPr>
          <p:cNvPr id="4098" name="Picture 2" descr="What Is Time Series Data? | 365 Data Science">
            <a:extLst>
              <a:ext uri="{FF2B5EF4-FFF2-40B4-BE49-F238E27FC236}">
                <a16:creationId xmlns:a16="http://schemas.microsoft.com/office/drawing/2014/main" id="{5F62FFFA-69BF-3648-B072-A63545E9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8" y="1690688"/>
            <a:ext cx="7504059" cy="422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07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典型场景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9BAACD-51D7-4048-99AC-2158338650E4}"/>
              </a:ext>
            </a:extLst>
          </p:cNvPr>
          <p:cNvSpPr txBox="1"/>
          <p:nvPr/>
        </p:nvSpPr>
        <p:spPr>
          <a:xfrm>
            <a:off x="1466273" y="1815146"/>
            <a:ext cx="8728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时间序列广泛应用于</a:t>
            </a:r>
            <a:endParaRPr lang="en-US" altLang="zh-CN" b="0" i="0" u="none" strike="noStrike" dirty="0">
              <a:solidFill>
                <a:srgbClr val="3B454E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3"/>
              </a:rPr>
              <a:t>数理统计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4"/>
              </a:rPr>
              <a:t>信号处理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5"/>
              </a:rPr>
              <a:t>模式识别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6"/>
              </a:rPr>
              <a:t>计量经济学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7"/>
              </a:rPr>
              <a:t>数学金融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endParaRPr lang="en-US" altLang="zh-CN" b="0" i="0" u="none" strike="noStrike" dirty="0">
              <a:solidFill>
                <a:srgbClr val="3B454E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8"/>
              </a:rPr>
              <a:t>天气预报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9"/>
              </a:rPr>
              <a:t>地震预测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10"/>
              </a:rPr>
              <a:t>脑电图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11"/>
              </a:rPr>
              <a:t>控制工程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12"/>
              </a:rPr>
              <a:t>航空学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13"/>
              </a:rPr>
              <a:t>通信工程</a:t>
            </a:r>
            <a:endParaRPr lang="en-US" altLang="zh-CN" b="0" i="0" u="none" strike="noStrike" dirty="0">
              <a:solidFill>
                <a:srgbClr val="3B454E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u="none" strike="noStrike" dirty="0">
              <a:solidFill>
                <a:srgbClr val="3B454E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以及绝大多数涉及到时间数据测量的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14"/>
              </a:rPr>
              <a:t>应用科学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与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  <a:hlinkClick r:id="rId15"/>
              </a:rPr>
              <a:t>工程学</a:t>
            </a:r>
            <a:r>
              <a:rPr lang="zh-CN" altLang="en-US" b="0" i="0" u="none" strike="noStrike" dirty="0">
                <a:solidFill>
                  <a:srgbClr val="3B454E"/>
                </a:solidFill>
                <a:effectLst/>
                <a:latin typeface="Roboto" panose="02000000000000000000" pitchFamily="2" charset="0"/>
              </a:rPr>
              <a:t>。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1B366E-7858-FE4D-A69D-D972E2DF3A83}"/>
              </a:ext>
            </a:extLst>
          </p:cNvPr>
          <p:cNvSpPr txBox="1"/>
          <p:nvPr/>
        </p:nvSpPr>
        <p:spPr>
          <a:xfrm>
            <a:off x="1342918" y="4021073"/>
            <a:ext cx="4998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6000" b="1" dirty="0"/>
              <a:t>Measurement</a:t>
            </a:r>
            <a:endParaRPr kumimoji="1" lang="zh-CN" altLang="en-US" sz="6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97EECC-BC5A-094F-BCEC-8EADB3DF6A13}"/>
              </a:ext>
            </a:extLst>
          </p:cNvPr>
          <p:cNvSpPr txBox="1"/>
          <p:nvPr/>
        </p:nvSpPr>
        <p:spPr>
          <a:xfrm>
            <a:off x="1442209" y="5171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/>
              <a:t>Observability / Monitoring / Telemetry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D44D4A-827A-3746-AAF8-E2DBB10C2E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3693" y="1106685"/>
            <a:ext cx="3675223" cy="23223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11DC12-7BA2-B84F-8FF5-40AB65FA91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0432" y="3718108"/>
            <a:ext cx="4998484" cy="232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8048</TotalTime>
  <Words>9316</Words>
  <Application>Microsoft Macintosh PowerPoint</Application>
  <PresentationFormat>宽屏</PresentationFormat>
  <Paragraphs>513</Paragraphs>
  <Slides>73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86" baseType="lpstr">
      <vt:lpstr>等线</vt:lpstr>
      <vt:lpstr>等线 Light</vt:lpstr>
      <vt:lpstr>SimHei</vt:lpstr>
      <vt:lpstr>Arial</vt:lpstr>
      <vt:lpstr>Consolas</vt:lpstr>
      <vt:lpstr>Courier</vt:lpstr>
      <vt:lpstr>Helvetica</vt:lpstr>
      <vt:lpstr>Menlo</vt:lpstr>
      <vt:lpstr>Monaco</vt:lpstr>
      <vt:lpstr>Papyrus</vt:lpstr>
      <vt:lpstr>Roboto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Prometheus</vt:lpstr>
      <vt:lpstr>PowerPoint 演示文稿</vt:lpstr>
      <vt:lpstr>大纲</vt:lpstr>
      <vt:lpstr>时序数据</vt:lpstr>
      <vt:lpstr>典型场景</vt:lpstr>
      <vt:lpstr>PowerPoint 演示文稿</vt:lpstr>
      <vt:lpstr>数据特点</vt:lpstr>
      <vt:lpstr>时序数据</vt:lpstr>
      <vt:lpstr>关系模型下的时序数据</vt:lpstr>
      <vt:lpstr>监控数据特点</vt:lpstr>
      <vt:lpstr>存储</vt:lpstr>
      <vt:lpstr>模型优化：规范化/宽表</vt:lpstr>
      <vt:lpstr>存储效率：原生时序</vt:lpstr>
      <vt:lpstr>存储效率：样本压缩</vt:lpstr>
      <vt:lpstr>压缩整型时序数据</vt:lpstr>
      <vt:lpstr>PowerPoint 演示文稿</vt:lpstr>
      <vt:lpstr>表达能力</vt:lpstr>
      <vt:lpstr>简单指标查询</vt:lpstr>
      <vt:lpstr>PowerPoint 演示文稿</vt:lpstr>
      <vt:lpstr>PowerPoint 演示文稿</vt:lpstr>
      <vt:lpstr>PowerPoint 演示文稿</vt:lpstr>
      <vt:lpstr>进一步简化</vt:lpstr>
      <vt:lpstr>如果用关系模型？</vt:lpstr>
      <vt:lpstr>Prometheus数据模型：概览</vt:lpstr>
      <vt:lpstr>数据模型：关系模型</vt:lpstr>
      <vt:lpstr>PowerPoint 演示文稿</vt:lpstr>
      <vt:lpstr>数据模型：规范化关系模型表示</vt:lpstr>
      <vt:lpstr>PowerPoint 演示文稿</vt:lpstr>
      <vt:lpstr>语法糖：指标名</vt:lpstr>
      <vt:lpstr>数据模型：关系模型简化</vt:lpstr>
      <vt:lpstr>PowerPoint 演示文稿</vt:lpstr>
      <vt:lpstr>PromQL</vt:lpstr>
      <vt:lpstr>数据模型：关系模型表示</vt:lpstr>
      <vt:lpstr>数据模型：关系模型表示</vt:lpstr>
      <vt:lpstr>数据模型：关系模型表示</vt:lpstr>
      <vt:lpstr>数据模型：关系模型表示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数据流</vt:lpstr>
      <vt:lpstr>数据从哪里来？</vt:lpstr>
      <vt:lpstr>实际的生产监控部署</vt:lpstr>
      <vt:lpstr>原始数据格式</vt:lpstr>
      <vt:lpstr>PowerPoint 演示文稿</vt:lpstr>
      <vt:lpstr>PowerPoint 演示文稿</vt:lpstr>
      <vt:lpstr>应用‘监控’</vt:lpstr>
      <vt:lpstr>PowerPoint 演示文稿</vt:lpstr>
      <vt:lpstr>身份关联 （打标签）</vt:lpstr>
      <vt:lpstr>数据到哪里去：衍生指标</vt:lpstr>
      <vt:lpstr>告警规则</vt:lpstr>
      <vt:lpstr>数据到哪里去：数据分析</vt:lpstr>
      <vt:lpstr>典型案例：数据库水位评估</vt:lpstr>
      <vt:lpstr>PowerPoint 演示文稿</vt:lpstr>
      <vt:lpstr>PowerPoint 演示文稿</vt:lpstr>
      <vt:lpstr>数据到哪里去：可视化</vt:lpstr>
      <vt:lpstr>PowerPoint 演示文稿</vt:lpstr>
      <vt:lpstr>PowerPoint 演示文稿</vt:lpstr>
      <vt:lpstr>PowerPoint 演示文稿</vt:lpstr>
      <vt:lpstr>开箱即用？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冯 若航</cp:lastModifiedBy>
  <cp:revision>216</cp:revision>
  <dcterms:created xsi:type="dcterms:W3CDTF">2021-06-16T09:00:22Z</dcterms:created>
  <dcterms:modified xsi:type="dcterms:W3CDTF">2021-10-20T02:50:52Z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